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5" r:id="rId2"/>
    <p:sldId id="256" r:id="rId3"/>
    <p:sldId id="257" r:id="rId4"/>
    <p:sldId id="258" r:id="rId5"/>
    <p:sldId id="259" r:id="rId6"/>
    <p:sldId id="260" r:id="rId7"/>
    <p:sldId id="261" r:id="rId8"/>
    <p:sldId id="262" r:id="rId9"/>
    <p:sldId id="266" r:id="rId10"/>
    <p:sldId id="267" r:id="rId11"/>
    <p:sldId id="269" r:id="rId12"/>
    <p:sldId id="268" r:id="rId13"/>
    <p:sldId id="270" r:id="rId14"/>
    <p:sldId id="272" r:id="rId15"/>
    <p:sldId id="271" r:id="rId16"/>
    <p:sldId id="273" r:id="rId17"/>
    <p:sldId id="274" r:id="rId18"/>
    <p:sldId id="277" r:id="rId19"/>
    <p:sldId id="276" r:id="rId20"/>
    <p:sldId id="278" r:id="rId21"/>
    <p:sldId id="279" r:id="rId22"/>
    <p:sldId id="280" r:id="rId23"/>
    <p:sldId id="281" r:id="rId24"/>
    <p:sldId id="282" r:id="rId25"/>
    <p:sldId id="283" r:id="rId26"/>
    <p:sldId id="284" r:id="rId27"/>
    <p:sldId id="286" r:id="rId28"/>
    <p:sldId id="287" r:id="rId29"/>
    <p:sldId id="290" r:id="rId30"/>
    <p:sldId id="292" r:id="rId31"/>
    <p:sldId id="291" r:id="rId32"/>
    <p:sldId id="293" r:id="rId33"/>
    <p:sldId id="294" r:id="rId34"/>
    <p:sldId id="289" r:id="rId35"/>
    <p:sldId id="285"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40" d="100"/>
          <a:sy n="140" d="100"/>
        </p:scale>
        <p:origin x="-816"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4C1D502-4444-9A48-87E0-CD8A5C1B46EE}" type="datetimeFigureOut">
              <a:rPr lang="en-US" smtClean="0"/>
              <a:pPr/>
              <a:t>3/6/14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17352275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4C1D502-4444-9A48-87E0-CD8A5C1B46EE}" type="datetimeFigureOut">
              <a:rPr lang="en-US" smtClean="0"/>
              <a:pPr/>
              <a:t>3/6/14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2818796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4C1D502-4444-9A48-87E0-CD8A5C1B46EE}" type="datetimeFigureOut">
              <a:rPr lang="en-US" smtClean="0"/>
              <a:pPr/>
              <a:t>3/6/14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2437250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4C1D502-4444-9A48-87E0-CD8A5C1B46EE}" type="datetimeFigureOut">
              <a:rPr lang="en-US" smtClean="0"/>
              <a:pPr/>
              <a:t>3/6/14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1548976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4C1D502-4444-9A48-87E0-CD8A5C1B46EE}" type="datetimeFigureOut">
              <a:rPr lang="en-US" smtClean="0"/>
              <a:pPr/>
              <a:t>3/6/14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2677075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4C1D502-4444-9A48-87E0-CD8A5C1B46EE}" type="datetimeFigureOut">
              <a:rPr lang="en-US" smtClean="0"/>
              <a:pPr/>
              <a:t>3/6/14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3701867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4C1D502-4444-9A48-87E0-CD8A5C1B46EE}" type="datetimeFigureOut">
              <a:rPr lang="en-US" smtClean="0"/>
              <a:pPr/>
              <a:t>3/6/14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3827838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4C1D502-4444-9A48-87E0-CD8A5C1B46EE}" type="datetimeFigureOut">
              <a:rPr lang="en-US" smtClean="0"/>
              <a:pPr/>
              <a:t>3/6/14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1775405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C1D502-4444-9A48-87E0-CD8A5C1B46EE}" type="datetimeFigureOut">
              <a:rPr lang="en-US" smtClean="0"/>
              <a:pPr/>
              <a:t>3/6/14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3981464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4C1D502-4444-9A48-87E0-CD8A5C1B46EE}" type="datetimeFigureOut">
              <a:rPr lang="en-US" smtClean="0"/>
              <a:pPr/>
              <a:t>3/6/14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3898291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4C1D502-4444-9A48-87E0-CD8A5C1B46EE}" type="datetimeFigureOut">
              <a:rPr lang="en-US" smtClean="0"/>
              <a:pPr/>
              <a:t>3/6/14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3A746D-3FBE-914F-AF1A-A0DA60371791}" type="slidenum">
              <a:rPr lang="en-US" smtClean="0"/>
              <a:pPr/>
              <a:t>‹#›</a:t>
            </a:fld>
            <a:endParaRPr lang="en-US"/>
          </a:p>
        </p:txBody>
      </p:sp>
    </p:spTree>
    <p:extLst>
      <p:ext uri="{BB962C8B-B14F-4D97-AF65-F5344CB8AC3E}">
        <p14:creationId xmlns:p14="http://schemas.microsoft.com/office/powerpoint/2010/main" val="112924824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rgbClr val="FFFF00"/>
                </a:solidFill>
              </a:defRPr>
            </a:lvl1pPr>
          </a:lstStyle>
          <a:p>
            <a:fld id="{64C1D502-4444-9A48-87E0-CD8A5C1B46EE}" type="datetimeFigureOut">
              <a:rPr lang="en-US" smtClean="0"/>
              <a:pPr/>
              <a:t>3/6/14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rgbClr val="FFFF00"/>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rgbClr val="FFFF00"/>
                </a:solidFill>
              </a:defRPr>
            </a:lvl1pPr>
          </a:lstStyle>
          <a:p>
            <a:fld id="{E03A746D-3FBE-914F-AF1A-A0DA60371791}" type="slidenum">
              <a:rPr lang="en-US" smtClean="0"/>
              <a:pPr/>
              <a:t>‹#›</a:t>
            </a:fld>
            <a:endParaRPr lang="en-US"/>
          </a:p>
        </p:txBody>
      </p:sp>
    </p:spTree>
    <p:extLst>
      <p:ext uri="{BB962C8B-B14F-4D97-AF65-F5344CB8AC3E}">
        <p14:creationId xmlns:p14="http://schemas.microsoft.com/office/powerpoint/2010/main" val="185060322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rgbClr val="FFFF00"/>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rgbClr val="FFFF00"/>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rgbClr val="FFFF00"/>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rgbClr val="FFFF00"/>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rgbClr val="FFFF00"/>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rgbClr val="FFFF00"/>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Whether the weather be wet…</a:t>
            </a:r>
          </a:p>
        </p:txBody>
      </p:sp>
      <p:sp>
        <p:nvSpPr>
          <p:cNvPr id="3" name="Content Placeholder 2"/>
          <p:cNvSpPr>
            <a:spLocks noGrp="1"/>
          </p:cNvSpPr>
          <p:nvPr>
            <p:ph idx="1"/>
          </p:nvPr>
        </p:nvSpPr>
        <p:spPr/>
        <p:txBody>
          <a:bodyPr>
            <a:normAutofit fontScale="70000" lnSpcReduction="20000"/>
          </a:bodyPr>
          <a:lstStyle/>
          <a:p>
            <a:pPr algn="just"/>
            <a:r>
              <a:rPr lang="en-US" dirty="0"/>
              <a:t>“One of the things Ford Prefect had always found hardest to understand about human beings was their habit of continually stating and repeating the obvious, as in It's a nice day, or You're very tall, or Oh dear you seem to have fallen down a thirty-foot well, are you alright? At first Ford had formed a theory to account for this strange </a:t>
            </a:r>
            <a:r>
              <a:rPr lang="en-US" dirty="0" err="1"/>
              <a:t>behaviour</a:t>
            </a:r>
            <a:r>
              <a:rPr lang="en-US" dirty="0"/>
              <a:t>. If human beings don't keep exercising their lips, he thought, their mouths probably seize up. After a few months' consideration and observation he abandoned this theory in </a:t>
            </a:r>
            <a:r>
              <a:rPr lang="en-US" dirty="0" err="1"/>
              <a:t>favour</a:t>
            </a:r>
            <a:r>
              <a:rPr lang="en-US" dirty="0"/>
              <a:t> of a new one. If they don't keep on exercising their lips, he thought, their brains start working. After a while he abandoned this one as well as being obstructively cynical and decided he quite liked human beings after all, but he always remained desperately worried about the terrible number of things they didn't know about.” – Douglas Adams (1979), </a:t>
            </a:r>
            <a:r>
              <a:rPr lang="en-US" i="1" dirty="0"/>
              <a:t>The Hitchhiker’s Guide to the Galaxy</a:t>
            </a:r>
            <a:endParaRPr lang="en-US" dirty="0"/>
          </a:p>
          <a:p>
            <a:endParaRPr lang="en-US" dirty="0"/>
          </a:p>
        </p:txBody>
      </p:sp>
    </p:spTree>
    <p:extLst>
      <p:ext uri="{BB962C8B-B14F-4D97-AF65-F5344CB8AC3E}">
        <p14:creationId xmlns:p14="http://schemas.microsoft.com/office/powerpoint/2010/main" val="2636492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Pluviometer</a:t>
            </a:r>
          </a:p>
        </p:txBody>
      </p:sp>
      <p:sp>
        <p:nvSpPr>
          <p:cNvPr id="3" name="Content Placeholder 2"/>
          <p:cNvSpPr>
            <a:spLocks noGrp="1"/>
          </p:cNvSpPr>
          <p:nvPr>
            <p:ph idx="1"/>
          </p:nvPr>
        </p:nvSpPr>
        <p:spPr/>
        <p:txBody>
          <a:bodyPr/>
          <a:lstStyle/>
          <a:p>
            <a:r>
              <a:rPr lang="en-US" dirty="0" smtClean="0"/>
              <a:t>Simple bucket-tipping seesaw mechanism.  Each 0.2794 mm of rain causes a tip.</a:t>
            </a:r>
          </a:p>
          <a:p>
            <a:r>
              <a:rPr lang="en-US" dirty="0" smtClean="0"/>
              <a:t>Each “tip” sends a magnet past a reed switch</a:t>
            </a:r>
          </a:p>
          <a:p>
            <a:r>
              <a:rPr lang="en-US" dirty="0" smtClean="0"/>
              <a:t>A microcontroller counts “ticks”</a:t>
            </a:r>
            <a:endParaRPr lang="en-US" dirty="0"/>
          </a:p>
          <a:p>
            <a:endParaRPr lang="en-US" dirty="0"/>
          </a:p>
        </p:txBody>
      </p:sp>
      <p:grpSp>
        <p:nvGrpSpPr>
          <p:cNvPr id="12" name="Group 11"/>
          <p:cNvGrpSpPr/>
          <p:nvPr/>
        </p:nvGrpSpPr>
        <p:grpSpPr>
          <a:xfrm>
            <a:off x="0" y="3841525"/>
            <a:ext cx="3676130" cy="3018720"/>
            <a:chOff x="0" y="3841525"/>
            <a:chExt cx="3676130" cy="3018720"/>
          </a:xfrm>
        </p:grpSpPr>
        <p:pic>
          <p:nvPicPr>
            <p:cNvPr id="7" name="Picture 6"/>
            <p:cNvPicPr>
              <a:picLocks noChangeAspect="1"/>
            </p:cNvPicPr>
            <p:nvPr/>
          </p:nvPicPr>
          <p:blipFill>
            <a:blip r:embed="rId2"/>
            <a:stretch>
              <a:fillRect/>
            </a:stretch>
          </p:blipFill>
          <p:spPr>
            <a:xfrm>
              <a:off x="0" y="3841525"/>
              <a:ext cx="3676130" cy="2757097"/>
            </a:xfrm>
            <a:prstGeom prst="rect">
              <a:avLst/>
            </a:prstGeom>
          </p:spPr>
        </p:pic>
        <p:sp>
          <p:nvSpPr>
            <p:cNvPr id="9" name="TextBox 8"/>
            <p:cNvSpPr txBox="1"/>
            <p:nvPr/>
          </p:nvSpPr>
          <p:spPr>
            <a:xfrm>
              <a:off x="643530" y="6598635"/>
              <a:ext cx="2389070" cy="261610"/>
            </a:xfrm>
            <a:prstGeom prst="rect">
              <a:avLst/>
            </a:prstGeom>
            <a:noFill/>
          </p:spPr>
          <p:txBody>
            <a:bodyPr wrap="none" rtlCol="0">
              <a:spAutoFit/>
            </a:bodyPr>
            <a:lstStyle/>
            <a:p>
              <a:r>
                <a:rPr lang="en-US" sz="1100" dirty="0">
                  <a:solidFill>
                    <a:srgbClr val="CCFFCC"/>
                  </a:solidFill>
                </a:rPr>
                <a:t>http://</a:t>
              </a:r>
              <a:r>
                <a:rPr lang="en-US" sz="1100" dirty="0" err="1">
                  <a:solidFill>
                    <a:srgbClr val="CCFFCC"/>
                  </a:solidFill>
                </a:rPr>
                <a:t>bsd.ee</a:t>
              </a:r>
              <a:r>
                <a:rPr lang="en-US" sz="1100" dirty="0">
                  <a:solidFill>
                    <a:srgbClr val="CCFFCC"/>
                  </a:solidFill>
                </a:rPr>
                <a:t>/~</a:t>
              </a:r>
              <a:r>
                <a:rPr lang="en-US" sz="1100" dirty="0" err="1">
                  <a:solidFill>
                    <a:srgbClr val="CCFFCC"/>
                  </a:solidFill>
                </a:rPr>
                <a:t>hadara</a:t>
              </a:r>
              <a:r>
                <a:rPr lang="en-US" sz="1100" dirty="0">
                  <a:solidFill>
                    <a:srgbClr val="CCFFCC"/>
                  </a:solidFill>
                </a:rPr>
                <a:t>/blog/?paged=2</a:t>
              </a:r>
            </a:p>
          </p:txBody>
        </p:sp>
      </p:grpSp>
      <p:grpSp>
        <p:nvGrpSpPr>
          <p:cNvPr id="11" name="Group 10"/>
          <p:cNvGrpSpPr/>
          <p:nvPr/>
        </p:nvGrpSpPr>
        <p:grpSpPr>
          <a:xfrm>
            <a:off x="5467854" y="3841525"/>
            <a:ext cx="3676146" cy="2996716"/>
            <a:chOff x="5467854" y="3841525"/>
            <a:chExt cx="3676146" cy="2996716"/>
          </a:xfrm>
        </p:grpSpPr>
        <p:pic>
          <p:nvPicPr>
            <p:cNvPr id="8" name="Picture 7"/>
            <p:cNvPicPr>
              <a:picLocks noChangeAspect="1"/>
            </p:cNvPicPr>
            <p:nvPr/>
          </p:nvPicPr>
          <p:blipFill>
            <a:blip r:embed="rId3"/>
            <a:stretch>
              <a:fillRect/>
            </a:stretch>
          </p:blipFill>
          <p:spPr>
            <a:xfrm>
              <a:off x="5467854" y="3841525"/>
              <a:ext cx="3676146" cy="2757110"/>
            </a:xfrm>
            <a:prstGeom prst="rect">
              <a:avLst/>
            </a:prstGeom>
          </p:spPr>
        </p:pic>
        <p:sp>
          <p:nvSpPr>
            <p:cNvPr id="10" name="TextBox 9"/>
            <p:cNvSpPr txBox="1"/>
            <p:nvPr/>
          </p:nvSpPr>
          <p:spPr>
            <a:xfrm>
              <a:off x="6111392" y="6576631"/>
              <a:ext cx="2389070" cy="261610"/>
            </a:xfrm>
            <a:prstGeom prst="rect">
              <a:avLst/>
            </a:prstGeom>
            <a:noFill/>
          </p:spPr>
          <p:txBody>
            <a:bodyPr wrap="none" rtlCol="0">
              <a:spAutoFit/>
            </a:bodyPr>
            <a:lstStyle/>
            <a:p>
              <a:r>
                <a:rPr lang="en-US" sz="1100" dirty="0">
                  <a:solidFill>
                    <a:srgbClr val="CCFFCC"/>
                  </a:solidFill>
                </a:rPr>
                <a:t>http://</a:t>
              </a:r>
              <a:r>
                <a:rPr lang="en-US" sz="1100" dirty="0" err="1">
                  <a:solidFill>
                    <a:srgbClr val="CCFFCC"/>
                  </a:solidFill>
                </a:rPr>
                <a:t>bsd.ee</a:t>
              </a:r>
              <a:r>
                <a:rPr lang="en-US" sz="1100" dirty="0">
                  <a:solidFill>
                    <a:srgbClr val="CCFFCC"/>
                  </a:solidFill>
                </a:rPr>
                <a:t>/~</a:t>
              </a:r>
              <a:r>
                <a:rPr lang="en-US" sz="1100" dirty="0" err="1">
                  <a:solidFill>
                    <a:srgbClr val="CCFFCC"/>
                  </a:solidFill>
                </a:rPr>
                <a:t>hadara</a:t>
              </a:r>
              <a:r>
                <a:rPr lang="en-US" sz="1100" dirty="0">
                  <a:solidFill>
                    <a:srgbClr val="CCFFCC"/>
                  </a:solidFill>
                </a:rPr>
                <a:t>/blog/?paged=2</a:t>
              </a:r>
            </a:p>
          </p:txBody>
        </p:sp>
      </p:grpSp>
    </p:spTree>
    <p:extLst>
      <p:ext uri="{BB962C8B-B14F-4D97-AF65-F5344CB8AC3E}">
        <p14:creationId xmlns:p14="http://schemas.microsoft.com/office/powerpoint/2010/main" val="1142819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Anemometer</a:t>
            </a:r>
            <a:endParaRPr lang="en-US" dirty="0"/>
          </a:p>
        </p:txBody>
      </p:sp>
      <p:sp>
        <p:nvSpPr>
          <p:cNvPr id="3" name="Content Placeholder 2"/>
          <p:cNvSpPr>
            <a:spLocks noGrp="1"/>
          </p:cNvSpPr>
          <p:nvPr>
            <p:ph idx="1"/>
          </p:nvPr>
        </p:nvSpPr>
        <p:spPr/>
        <p:txBody>
          <a:bodyPr/>
          <a:lstStyle/>
          <a:p>
            <a:r>
              <a:rPr lang="en-US" dirty="0" smtClean="0"/>
              <a:t>As the cups rotate a magnet passes a reed switch and creates a pulse. A microcontroller counts pulses per second.  This board (apparently) pulses twice per rotation.</a:t>
            </a:r>
            <a:endParaRPr lang="en-US" dirty="0"/>
          </a:p>
        </p:txBody>
      </p:sp>
      <p:grpSp>
        <p:nvGrpSpPr>
          <p:cNvPr id="17" name="Group 16"/>
          <p:cNvGrpSpPr/>
          <p:nvPr/>
        </p:nvGrpSpPr>
        <p:grpSpPr>
          <a:xfrm>
            <a:off x="0" y="4415390"/>
            <a:ext cx="9144000" cy="2442610"/>
            <a:chOff x="0" y="4415390"/>
            <a:chExt cx="9144000" cy="2442610"/>
          </a:xfrm>
        </p:grpSpPr>
        <p:sp>
          <p:nvSpPr>
            <p:cNvPr id="7" name="TextBox 6"/>
            <p:cNvSpPr txBox="1"/>
            <p:nvPr/>
          </p:nvSpPr>
          <p:spPr>
            <a:xfrm>
              <a:off x="2196991" y="6596390"/>
              <a:ext cx="4750018" cy="261610"/>
            </a:xfrm>
            <a:prstGeom prst="rect">
              <a:avLst/>
            </a:prstGeom>
            <a:noFill/>
          </p:spPr>
          <p:txBody>
            <a:bodyPr wrap="none" rtlCol="0">
              <a:spAutoFit/>
            </a:bodyPr>
            <a:lstStyle/>
            <a:p>
              <a:r>
                <a:rPr lang="en-US" sz="1100" dirty="0" smtClean="0">
                  <a:solidFill>
                    <a:srgbClr val="FFFF00"/>
                  </a:solidFill>
                </a:rPr>
                <a:t>http://www.digitalham.co.uk/weather/equipment/watson-w8681/wind-speed/</a:t>
              </a:r>
              <a:endParaRPr lang="en-US" sz="1100" dirty="0">
                <a:solidFill>
                  <a:srgbClr val="FFFF00"/>
                </a:solidFill>
              </a:endParaRPr>
            </a:p>
          </p:txBody>
        </p:sp>
        <p:grpSp>
          <p:nvGrpSpPr>
            <p:cNvPr id="16" name="Group 15"/>
            <p:cNvGrpSpPr/>
            <p:nvPr/>
          </p:nvGrpSpPr>
          <p:grpSpPr>
            <a:xfrm>
              <a:off x="0" y="4415390"/>
              <a:ext cx="9144000" cy="2160000"/>
              <a:chOff x="0" y="4091540"/>
              <a:chExt cx="9144000" cy="2160000"/>
            </a:xfrm>
          </p:grpSpPr>
          <p:pic>
            <p:nvPicPr>
              <p:cNvPr id="2055" name="Picture 7"/>
              <p:cNvPicPr>
                <a:picLocks noChangeAspect="1" noChangeArrowheads="1"/>
              </p:cNvPicPr>
              <p:nvPr/>
            </p:nvPicPr>
            <p:blipFill>
              <a:blip r:embed="rId2"/>
              <a:srcRect/>
              <a:stretch>
                <a:fillRect/>
              </a:stretch>
            </p:blipFill>
            <p:spPr bwMode="auto">
              <a:xfrm>
                <a:off x="0" y="4091540"/>
                <a:ext cx="2160000" cy="2160000"/>
              </a:xfrm>
              <a:prstGeom prst="rect">
                <a:avLst/>
              </a:prstGeom>
              <a:noFill/>
              <a:ln w="9525">
                <a:noFill/>
                <a:miter lim="800000"/>
                <a:headEnd/>
                <a:tailEnd/>
              </a:ln>
            </p:spPr>
          </p:pic>
          <p:pic>
            <p:nvPicPr>
              <p:cNvPr id="2058" name="Picture 10"/>
              <p:cNvPicPr>
                <a:picLocks noChangeAspect="1" noChangeArrowheads="1"/>
              </p:cNvPicPr>
              <p:nvPr/>
            </p:nvPicPr>
            <p:blipFill>
              <a:blip r:embed="rId3"/>
              <a:srcRect/>
              <a:stretch>
                <a:fillRect/>
              </a:stretch>
            </p:blipFill>
            <p:spPr bwMode="auto">
              <a:xfrm>
                <a:off x="2582812" y="4091540"/>
                <a:ext cx="4007273" cy="2160000"/>
              </a:xfrm>
              <a:prstGeom prst="rect">
                <a:avLst/>
              </a:prstGeom>
              <a:noFill/>
              <a:ln w="9525">
                <a:noFill/>
                <a:miter lim="800000"/>
                <a:headEnd/>
                <a:tailEnd/>
              </a:ln>
            </p:spPr>
          </p:pic>
          <p:pic>
            <p:nvPicPr>
              <p:cNvPr id="2059" name="Picture 11"/>
              <p:cNvPicPr>
                <a:picLocks noChangeAspect="1" noChangeArrowheads="1"/>
              </p:cNvPicPr>
              <p:nvPr/>
            </p:nvPicPr>
            <p:blipFill>
              <a:blip r:embed="rId4"/>
              <a:srcRect/>
              <a:stretch>
                <a:fillRect/>
              </a:stretch>
            </p:blipFill>
            <p:spPr bwMode="auto">
              <a:xfrm>
                <a:off x="7012896" y="4091540"/>
                <a:ext cx="2131104" cy="2160000"/>
              </a:xfrm>
              <a:prstGeom prst="rect">
                <a:avLst/>
              </a:prstGeom>
              <a:noFill/>
              <a:ln w="9525">
                <a:noFill/>
                <a:miter lim="800000"/>
                <a:headEnd/>
                <a:tailEnd/>
              </a:ln>
            </p:spPr>
          </p:pic>
        </p:grpSp>
      </p:grpSp>
    </p:spTree>
    <p:extLst>
      <p:ext uri="{BB962C8B-B14F-4D97-AF65-F5344CB8AC3E}">
        <p14:creationId xmlns:p14="http://schemas.microsoft.com/office/powerpoint/2010/main" val="2313675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Vane</a:t>
            </a:r>
            <a:endParaRPr lang="en-US" dirty="0"/>
          </a:p>
        </p:txBody>
      </p:sp>
      <p:sp>
        <p:nvSpPr>
          <p:cNvPr id="3" name="Content Placeholder 2"/>
          <p:cNvSpPr>
            <a:spLocks noGrp="1"/>
          </p:cNvSpPr>
          <p:nvPr>
            <p:ph idx="1"/>
          </p:nvPr>
        </p:nvSpPr>
        <p:spPr>
          <a:xfrm>
            <a:off x="447675" y="1352550"/>
            <a:ext cx="8686800" cy="4525963"/>
          </a:xfrm>
        </p:spPr>
        <p:txBody>
          <a:bodyPr>
            <a:normAutofit/>
          </a:bodyPr>
          <a:lstStyle/>
          <a:p>
            <a:r>
              <a:rPr lang="en-US" sz="2800" dirty="0" smtClean="0"/>
              <a:t>Digital to analog converter</a:t>
            </a:r>
          </a:p>
          <a:p>
            <a:r>
              <a:rPr lang="en-US" sz="2800" dirty="0" smtClean="0"/>
              <a:t>Reed switches arranged in an octagon</a:t>
            </a:r>
          </a:p>
          <a:p>
            <a:pPr lvl="1"/>
            <a:r>
              <a:rPr lang="en-US" sz="2400" dirty="0" smtClean="0"/>
              <a:t>The magnet is on the “pointer”</a:t>
            </a:r>
          </a:p>
          <a:p>
            <a:r>
              <a:rPr lang="en-US" sz="2800" dirty="0" smtClean="0"/>
              <a:t>When the wind blows at most two switches close</a:t>
            </a:r>
          </a:p>
          <a:p>
            <a:r>
              <a:rPr lang="en-US" sz="2800" dirty="0" smtClean="0"/>
              <a:t>Each switch is connected to a different ohm resister</a:t>
            </a:r>
          </a:p>
          <a:p>
            <a:r>
              <a:rPr lang="en-US" sz="2800" dirty="0" smtClean="0"/>
              <a:t>Measure the voltage drop of the circuit to get direction</a:t>
            </a:r>
          </a:p>
        </p:txBody>
      </p:sp>
      <p:grpSp>
        <p:nvGrpSpPr>
          <p:cNvPr id="179" name="Group 178"/>
          <p:cNvGrpSpPr/>
          <p:nvPr/>
        </p:nvGrpSpPr>
        <p:grpSpPr>
          <a:xfrm rot="16200000">
            <a:off x="5781982" y="4364829"/>
            <a:ext cx="2015379" cy="2626521"/>
            <a:chOff x="1966267" y="2105499"/>
            <a:chExt cx="2681933" cy="3495201"/>
          </a:xfrm>
        </p:grpSpPr>
        <p:grpSp>
          <p:nvGrpSpPr>
            <p:cNvPr id="23" name="Group 22"/>
            <p:cNvGrpSpPr/>
            <p:nvPr/>
          </p:nvGrpSpPr>
          <p:grpSpPr>
            <a:xfrm>
              <a:off x="1966267" y="2105499"/>
              <a:ext cx="2681933" cy="2689554"/>
              <a:chOff x="2133907" y="2600799"/>
              <a:chExt cx="2681933" cy="2689554"/>
            </a:xfrm>
          </p:grpSpPr>
          <p:sp>
            <p:nvSpPr>
              <p:cNvPr id="24" name="Octagon 23"/>
              <p:cNvSpPr/>
              <p:nvPr/>
            </p:nvSpPr>
            <p:spPr>
              <a:xfrm rot="1320000">
                <a:off x="2209139" y="2701162"/>
                <a:ext cx="2531118" cy="2477555"/>
              </a:xfrm>
              <a:prstGeom prst="octagon">
                <a:avLst/>
              </a:prstGeom>
              <a:noFill/>
              <a:ln w="19050" cmpd="sng">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grpSp>
            <p:nvGrpSpPr>
              <p:cNvPr id="25" name="Group 81"/>
              <p:cNvGrpSpPr/>
              <p:nvPr/>
            </p:nvGrpSpPr>
            <p:grpSpPr>
              <a:xfrm>
                <a:off x="3696007" y="3863550"/>
                <a:ext cx="1119833" cy="148812"/>
                <a:chOff x="1272847" y="6210509"/>
                <a:chExt cx="1973450" cy="262247"/>
              </a:xfrm>
            </p:grpSpPr>
            <p:grpSp>
              <p:nvGrpSpPr>
                <p:cNvPr id="152" name="Group 28"/>
                <p:cNvGrpSpPr/>
                <p:nvPr/>
              </p:nvGrpSpPr>
              <p:grpSpPr>
                <a:xfrm>
                  <a:off x="1272847" y="6210509"/>
                  <a:ext cx="1124712" cy="262247"/>
                  <a:chOff x="1014984" y="5024628"/>
                  <a:chExt cx="2235334" cy="521208"/>
                </a:xfrm>
              </p:grpSpPr>
              <p:cxnSp>
                <p:nvCxnSpPr>
                  <p:cNvPr id="165" name="Straight Connector 164"/>
                  <p:cNvCxnSpPr/>
                  <p:nvPr/>
                </p:nvCxnSpPr>
                <p:spPr>
                  <a:xfrm>
                    <a:off x="1014984" y="5285232"/>
                    <a:ext cx="810731"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66" name="Straight Connector 96"/>
                  <p:cNvCxnSpPr/>
                  <p:nvPr/>
                </p:nvCxnSpPr>
                <p:spPr>
                  <a:xfrm>
                    <a:off x="2844952" y="5285232"/>
                    <a:ext cx="405366"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sp>
                <p:nvSpPr>
                  <p:cNvPr id="167" name="Flowchart: Terminator 97"/>
                  <p:cNvSpPr/>
                  <p:nvPr/>
                </p:nvSpPr>
                <p:spPr>
                  <a:xfrm>
                    <a:off x="1224589" y="5024628"/>
                    <a:ext cx="1627632" cy="521208"/>
                  </a:xfrm>
                  <a:prstGeom prst="flowChartTerminator">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8" name="Straight Connector 167"/>
                  <p:cNvCxnSpPr/>
                  <p:nvPr/>
                </p:nvCxnSpPr>
                <p:spPr>
                  <a:xfrm>
                    <a:off x="1825715" y="5157216"/>
                    <a:ext cx="1030187" cy="128016"/>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grpSp>
            <p:grpSp>
              <p:nvGrpSpPr>
                <p:cNvPr id="153" name="Group 68"/>
                <p:cNvGrpSpPr/>
                <p:nvPr/>
              </p:nvGrpSpPr>
              <p:grpSpPr>
                <a:xfrm>
                  <a:off x="2262199" y="6247337"/>
                  <a:ext cx="984098" cy="193356"/>
                  <a:chOff x="3191839" y="6148277"/>
                  <a:chExt cx="984098" cy="193356"/>
                </a:xfrm>
              </p:grpSpPr>
              <p:cxnSp>
                <p:nvCxnSpPr>
                  <p:cNvPr id="154" name="Straight Connector 153"/>
                  <p:cNvCxnSpPr/>
                  <p:nvPr/>
                </p:nvCxnSpPr>
                <p:spPr>
                  <a:xfrm>
                    <a:off x="3191839" y="6243971"/>
                    <a:ext cx="248786" cy="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flipV="1">
                    <a:off x="3440625" y="6148277"/>
                    <a:ext cx="44196" cy="95694"/>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56" name="Straight Connector 155"/>
                  <p:cNvCxnSpPr/>
                  <p:nvPr/>
                </p:nvCxnSpPr>
                <p:spPr>
                  <a:xfrm>
                    <a:off x="3484821" y="6148277"/>
                    <a:ext cx="74428"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57" name="Straight Connector 156"/>
                  <p:cNvCxnSpPr/>
                  <p:nvPr/>
                </p:nvCxnSpPr>
                <p:spPr>
                  <a:xfrm flipV="1">
                    <a:off x="3559249" y="6148277"/>
                    <a:ext cx="71770"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3631019" y="6148277"/>
                    <a:ext cx="6645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flipV="1">
                    <a:off x="3697472" y="6148277"/>
                    <a:ext cx="5316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750635" y="6148277"/>
                    <a:ext cx="69112"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flipV="1">
                    <a:off x="3814430" y="6172200"/>
                    <a:ext cx="71770" cy="164805"/>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flipV="1">
                    <a:off x="3955312" y="6251944"/>
                    <a:ext cx="55821" cy="61137"/>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flipV="1">
                    <a:off x="4011133" y="6251944"/>
                    <a:ext cx="164804" cy="2658"/>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3882380" y="6154691"/>
                    <a:ext cx="72932" cy="169023"/>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grpSp>
          </p:grpSp>
          <p:grpSp>
            <p:nvGrpSpPr>
              <p:cNvPr id="26" name="Group 99"/>
              <p:cNvGrpSpPr/>
              <p:nvPr/>
            </p:nvGrpSpPr>
            <p:grpSpPr>
              <a:xfrm rot="5400000">
                <a:off x="2956867" y="4656031"/>
                <a:ext cx="1119833" cy="148812"/>
                <a:chOff x="1272847" y="6210509"/>
                <a:chExt cx="1973450" cy="262247"/>
              </a:xfrm>
            </p:grpSpPr>
            <p:grpSp>
              <p:nvGrpSpPr>
                <p:cNvPr id="135" name="Group 28"/>
                <p:cNvGrpSpPr/>
                <p:nvPr/>
              </p:nvGrpSpPr>
              <p:grpSpPr>
                <a:xfrm>
                  <a:off x="1272847" y="6210509"/>
                  <a:ext cx="1124712" cy="262247"/>
                  <a:chOff x="1014984" y="5024628"/>
                  <a:chExt cx="2235334" cy="521208"/>
                </a:xfrm>
              </p:grpSpPr>
              <p:cxnSp>
                <p:nvCxnSpPr>
                  <p:cNvPr id="148" name="Straight Connector 113"/>
                  <p:cNvCxnSpPr/>
                  <p:nvPr/>
                </p:nvCxnSpPr>
                <p:spPr>
                  <a:xfrm>
                    <a:off x="1014984" y="5285232"/>
                    <a:ext cx="810731"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49" name="Straight Connector 114"/>
                  <p:cNvCxnSpPr/>
                  <p:nvPr/>
                </p:nvCxnSpPr>
                <p:spPr>
                  <a:xfrm>
                    <a:off x="2844952" y="5285232"/>
                    <a:ext cx="405366"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sp>
                <p:nvSpPr>
                  <p:cNvPr id="150" name="Flowchart: Terminator 149"/>
                  <p:cNvSpPr/>
                  <p:nvPr/>
                </p:nvSpPr>
                <p:spPr>
                  <a:xfrm>
                    <a:off x="1224589" y="5024628"/>
                    <a:ext cx="1627632" cy="521208"/>
                  </a:xfrm>
                  <a:prstGeom prst="flowChartTerminator">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51" name="Straight Connector 150"/>
                  <p:cNvCxnSpPr/>
                  <p:nvPr/>
                </p:nvCxnSpPr>
                <p:spPr>
                  <a:xfrm>
                    <a:off x="1825715" y="5157216"/>
                    <a:ext cx="1030187" cy="128016"/>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grpSp>
            <p:grpSp>
              <p:nvGrpSpPr>
                <p:cNvPr id="136" name="Group 68"/>
                <p:cNvGrpSpPr/>
                <p:nvPr/>
              </p:nvGrpSpPr>
              <p:grpSpPr>
                <a:xfrm>
                  <a:off x="2262199" y="6247337"/>
                  <a:ext cx="984098" cy="193356"/>
                  <a:chOff x="3191839" y="6148277"/>
                  <a:chExt cx="984098" cy="193356"/>
                </a:xfrm>
              </p:grpSpPr>
              <p:cxnSp>
                <p:nvCxnSpPr>
                  <p:cNvPr id="137" name="Straight Connector 136"/>
                  <p:cNvCxnSpPr/>
                  <p:nvPr/>
                </p:nvCxnSpPr>
                <p:spPr>
                  <a:xfrm>
                    <a:off x="3191839" y="6243971"/>
                    <a:ext cx="248786" cy="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38" name="Straight Connector 137"/>
                  <p:cNvCxnSpPr/>
                  <p:nvPr/>
                </p:nvCxnSpPr>
                <p:spPr>
                  <a:xfrm flipV="1">
                    <a:off x="3440625" y="6148277"/>
                    <a:ext cx="44196" cy="95694"/>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39" name="Straight Connector 138"/>
                  <p:cNvCxnSpPr/>
                  <p:nvPr/>
                </p:nvCxnSpPr>
                <p:spPr>
                  <a:xfrm>
                    <a:off x="3484821" y="6148277"/>
                    <a:ext cx="74428"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flipV="1">
                    <a:off x="3559249" y="6148277"/>
                    <a:ext cx="71770"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3631019" y="6148277"/>
                    <a:ext cx="6645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flipV="1">
                    <a:off x="3697472" y="6148277"/>
                    <a:ext cx="5316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3750635" y="6148277"/>
                    <a:ext cx="69112"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flipV="1">
                    <a:off x="3814430" y="6172200"/>
                    <a:ext cx="71770" cy="164805"/>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flipV="1">
                    <a:off x="3955312" y="6251944"/>
                    <a:ext cx="55821" cy="61137"/>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flipV="1">
                    <a:off x="4011133" y="6251944"/>
                    <a:ext cx="164804" cy="2658"/>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3882380" y="6154691"/>
                    <a:ext cx="72932" cy="169023"/>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grpSp>
          </p:grpSp>
          <p:grpSp>
            <p:nvGrpSpPr>
              <p:cNvPr id="27" name="Group 117"/>
              <p:cNvGrpSpPr/>
              <p:nvPr/>
            </p:nvGrpSpPr>
            <p:grpSpPr>
              <a:xfrm flipH="1">
                <a:off x="2133907" y="3871170"/>
                <a:ext cx="1119833" cy="148812"/>
                <a:chOff x="1272847" y="6210509"/>
                <a:chExt cx="1973450" cy="262247"/>
              </a:xfrm>
            </p:grpSpPr>
            <p:grpSp>
              <p:nvGrpSpPr>
                <p:cNvPr id="118" name="Group 28"/>
                <p:cNvGrpSpPr/>
                <p:nvPr/>
              </p:nvGrpSpPr>
              <p:grpSpPr>
                <a:xfrm>
                  <a:off x="1272847" y="6210509"/>
                  <a:ext cx="1124712" cy="262247"/>
                  <a:chOff x="1014984" y="5024628"/>
                  <a:chExt cx="2235334" cy="521208"/>
                </a:xfrm>
              </p:grpSpPr>
              <p:cxnSp>
                <p:nvCxnSpPr>
                  <p:cNvPr id="131" name="Straight Connector 130"/>
                  <p:cNvCxnSpPr/>
                  <p:nvPr/>
                </p:nvCxnSpPr>
                <p:spPr>
                  <a:xfrm>
                    <a:off x="1014984" y="5285232"/>
                    <a:ext cx="810731"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32" name="Straight Connector 131"/>
                  <p:cNvCxnSpPr/>
                  <p:nvPr/>
                </p:nvCxnSpPr>
                <p:spPr>
                  <a:xfrm>
                    <a:off x="2844952" y="5285232"/>
                    <a:ext cx="405366"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sp>
                <p:nvSpPr>
                  <p:cNvPr id="133" name="Flowchart: Terminator 132"/>
                  <p:cNvSpPr/>
                  <p:nvPr/>
                </p:nvSpPr>
                <p:spPr>
                  <a:xfrm>
                    <a:off x="1224589" y="5024628"/>
                    <a:ext cx="1627632" cy="521208"/>
                  </a:xfrm>
                  <a:prstGeom prst="flowChartTerminator">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34" name="Straight Connector 133"/>
                  <p:cNvCxnSpPr/>
                  <p:nvPr/>
                </p:nvCxnSpPr>
                <p:spPr>
                  <a:xfrm>
                    <a:off x="1825715" y="5157216"/>
                    <a:ext cx="1030187" cy="128016"/>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grpSp>
            <p:grpSp>
              <p:nvGrpSpPr>
                <p:cNvPr id="119" name="Group 68"/>
                <p:cNvGrpSpPr/>
                <p:nvPr/>
              </p:nvGrpSpPr>
              <p:grpSpPr>
                <a:xfrm>
                  <a:off x="2262199" y="6247337"/>
                  <a:ext cx="984098" cy="193356"/>
                  <a:chOff x="3191839" y="6148277"/>
                  <a:chExt cx="984098" cy="193356"/>
                </a:xfrm>
              </p:grpSpPr>
              <p:cxnSp>
                <p:nvCxnSpPr>
                  <p:cNvPr id="120" name="Straight Connector 119"/>
                  <p:cNvCxnSpPr/>
                  <p:nvPr/>
                </p:nvCxnSpPr>
                <p:spPr>
                  <a:xfrm>
                    <a:off x="3191839" y="6243971"/>
                    <a:ext cx="248786" cy="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flipV="1">
                    <a:off x="3440625" y="6148277"/>
                    <a:ext cx="44196" cy="95694"/>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3484821" y="6148277"/>
                    <a:ext cx="74428"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flipV="1">
                    <a:off x="3559249" y="6148277"/>
                    <a:ext cx="71770"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4" name="Straight Connector 123"/>
                  <p:cNvCxnSpPr/>
                  <p:nvPr/>
                </p:nvCxnSpPr>
                <p:spPr>
                  <a:xfrm>
                    <a:off x="3631019" y="6148277"/>
                    <a:ext cx="6645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5" name="Straight Connector 124"/>
                  <p:cNvCxnSpPr/>
                  <p:nvPr/>
                </p:nvCxnSpPr>
                <p:spPr>
                  <a:xfrm flipV="1">
                    <a:off x="3697472" y="6148277"/>
                    <a:ext cx="5316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6" name="Straight Connector 125"/>
                  <p:cNvCxnSpPr/>
                  <p:nvPr/>
                </p:nvCxnSpPr>
                <p:spPr>
                  <a:xfrm>
                    <a:off x="3750635" y="6148277"/>
                    <a:ext cx="69112"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7" name="Straight Connector 126"/>
                  <p:cNvCxnSpPr/>
                  <p:nvPr/>
                </p:nvCxnSpPr>
                <p:spPr>
                  <a:xfrm flipV="1">
                    <a:off x="3814430" y="6172200"/>
                    <a:ext cx="71770" cy="164805"/>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8" name="Straight Connector 127"/>
                  <p:cNvCxnSpPr/>
                  <p:nvPr/>
                </p:nvCxnSpPr>
                <p:spPr>
                  <a:xfrm flipV="1">
                    <a:off x="3955312" y="6251944"/>
                    <a:ext cx="55821" cy="61137"/>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29" name="Straight Connector 128"/>
                  <p:cNvCxnSpPr/>
                  <p:nvPr/>
                </p:nvCxnSpPr>
                <p:spPr>
                  <a:xfrm flipV="1">
                    <a:off x="4011133" y="6251944"/>
                    <a:ext cx="164804" cy="2658"/>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30" name="Straight Connector 129"/>
                  <p:cNvCxnSpPr/>
                  <p:nvPr/>
                </p:nvCxnSpPr>
                <p:spPr>
                  <a:xfrm>
                    <a:off x="3882380" y="6154691"/>
                    <a:ext cx="72932" cy="169023"/>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grpSp>
          </p:grpSp>
          <p:grpSp>
            <p:nvGrpSpPr>
              <p:cNvPr id="28" name="Group 135"/>
              <p:cNvGrpSpPr/>
              <p:nvPr/>
            </p:nvGrpSpPr>
            <p:grpSpPr>
              <a:xfrm rot="16200000">
                <a:off x="2873047" y="3086310"/>
                <a:ext cx="1119833" cy="148812"/>
                <a:chOff x="1272847" y="6210509"/>
                <a:chExt cx="1973450" cy="262247"/>
              </a:xfrm>
            </p:grpSpPr>
            <p:grpSp>
              <p:nvGrpSpPr>
                <p:cNvPr id="101" name="Group 28"/>
                <p:cNvGrpSpPr/>
                <p:nvPr/>
              </p:nvGrpSpPr>
              <p:grpSpPr>
                <a:xfrm>
                  <a:off x="1272847" y="6210509"/>
                  <a:ext cx="1124712" cy="262247"/>
                  <a:chOff x="1014984" y="5024628"/>
                  <a:chExt cx="2235334" cy="521208"/>
                </a:xfrm>
              </p:grpSpPr>
              <p:cxnSp>
                <p:nvCxnSpPr>
                  <p:cNvPr id="114" name="Straight Connector 113"/>
                  <p:cNvCxnSpPr/>
                  <p:nvPr/>
                </p:nvCxnSpPr>
                <p:spPr>
                  <a:xfrm>
                    <a:off x="1014984" y="5285232"/>
                    <a:ext cx="810731"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2844952" y="5285232"/>
                    <a:ext cx="405366"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sp>
                <p:nvSpPr>
                  <p:cNvPr id="116" name="Flowchart: Terminator 115"/>
                  <p:cNvSpPr/>
                  <p:nvPr/>
                </p:nvSpPr>
                <p:spPr>
                  <a:xfrm>
                    <a:off x="1224589" y="5024628"/>
                    <a:ext cx="1627632" cy="521208"/>
                  </a:xfrm>
                  <a:prstGeom prst="flowChartTerminator">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7" name="Straight Connector 116"/>
                  <p:cNvCxnSpPr/>
                  <p:nvPr/>
                </p:nvCxnSpPr>
                <p:spPr>
                  <a:xfrm>
                    <a:off x="1825715" y="5157216"/>
                    <a:ext cx="1030187" cy="128016"/>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grpSp>
            <p:grpSp>
              <p:nvGrpSpPr>
                <p:cNvPr id="102" name="Group 68"/>
                <p:cNvGrpSpPr/>
                <p:nvPr/>
              </p:nvGrpSpPr>
              <p:grpSpPr>
                <a:xfrm>
                  <a:off x="2262199" y="6247337"/>
                  <a:ext cx="984098" cy="193356"/>
                  <a:chOff x="3191839" y="6148277"/>
                  <a:chExt cx="984098" cy="193356"/>
                </a:xfrm>
              </p:grpSpPr>
              <p:cxnSp>
                <p:nvCxnSpPr>
                  <p:cNvPr id="103" name="Straight Connector 102"/>
                  <p:cNvCxnSpPr/>
                  <p:nvPr/>
                </p:nvCxnSpPr>
                <p:spPr>
                  <a:xfrm>
                    <a:off x="3191839" y="6243971"/>
                    <a:ext cx="248786" cy="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a:xfrm flipV="1">
                    <a:off x="3440625" y="6148277"/>
                    <a:ext cx="44196" cy="95694"/>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05" name="Straight Connector 104"/>
                  <p:cNvCxnSpPr/>
                  <p:nvPr/>
                </p:nvCxnSpPr>
                <p:spPr>
                  <a:xfrm>
                    <a:off x="3484821" y="6148277"/>
                    <a:ext cx="74428"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06" name="Straight Connector 105"/>
                  <p:cNvCxnSpPr/>
                  <p:nvPr/>
                </p:nvCxnSpPr>
                <p:spPr>
                  <a:xfrm flipV="1">
                    <a:off x="3559249" y="6148277"/>
                    <a:ext cx="71770"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07" name="Straight Connector 106"/>
                  <p:cNvCxnSpPr/>
                  <p:nvPr/>
                </p:nvCxnSpPr>
                <p:spPr>
                  <a:xfrm>
                    <a:off x="3631019" y="6148277"/>
                    <a:ext cx="6645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08" name="Straight Connector 107"/>
                  <p:cNvCxnSpPr/>
                  <p:nvPr/>
                </p:nvCxnSpPr>
                <p:spPr>
                  <a:xfrm flipV="1">
                    <a:off x="3697472" y="6148277"/>
                    <a:ext cx="5316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09" name="Straight Connector 108"/>
                  <p:cNvCxnSpPr/>
                  <p:nvPr/>
                </p:nvCxnSpPr>
                <p:spPr>
                  <a:xfrm>
                    <a:off x="3750635" y="6148277"/>
                    <a:ext cx="69112"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10" name="Straight Connector 109"/>
                  <p:cNvCxnSpPr/>
                  <p:nvPr/>
                </p:nvCxnSpPr>
                <p:spPr>
                  <a:xfrm flipV="1">
                    <a:off x="3814430" y="6172200"/>
                    <a:ext cx="71770" cy="164805"/>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11" name="Straight Connector 110"/>
                  <p:cNvCxnSpPr/>
                  <p:nvPr/>
                </p:nvCxnSpPr>
                <p:spPr>
                  <a:xfrm flipV="1">
                    <a:off x="3955312" y="6251944"/>
                    <a:ext cx="55821" cy="61137"/>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a:xfrm flipV="1">
                    <a:off x="4011133" y="6251944"/>
                    <a:ext cx="164804" cy="2658"/>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3882380" y="6154691"/>
                    <a:ext cx="72932" cy="169023"/>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grpSp>
          </p:grpSp>
          <p:grpSp>
            <p:nvGrpSpPr>
              <p:cNvPr id="29" name="Group 225"/>
              <p:cNvGrpSpPr/>
              <p:nvPr/>
            </p:nvGrpSpPr>
            <p:grpSpPr>
              <a:xfrm rot="-2700000">
                <a:off x="3467407" y="3322530"/>
                <a:ext cx="1119833" cy="148812"/>
                <a:chOff x="1272847" y="6210509"/>
                <a:chExt cx="1973450" cy="262247"/>
              </a:xfrm>
            </p:grpSpPr>
            <p:grpSp>
              <p:nvGrpSpPr>
                <p:cNvPr id="84" name="Group 28"/>
                <p:cNvGrpSpPr/>
                <p:nvPr/>
              </p:nvGrpSpPr>
              <p:grpSpPr>
                <a:xfrm>
                  <a:off x="1272847" y="6210509"/>
                  <a:ext cx="1124712" cy="262247"/>
                  <a:chOff x="1014984" y="5024628"/>
                  <a:chExt cx="2235334" cy="521208"/>
                </a:xfrm>
              </p:grpSpPr>
              <p:cxnSp>
                <p:nvCxnSpPr>
                  <p:cNvPr id="97" name="Straight Connector 96"/>
                  <p:cNvCxnSpPr/>
                  <p:nvPr/>
                </p:nvCxnSpPr>
                <p:spPr>
                  <a:xfrm>
                    <a:off x="1014984" y="5285232"/>
                    <a:ext cx="810731"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98" name="Straight Connector 97"/>
                  <p:cNvCxnSpPr/>
                  <p:nvPr/>
                </p:nvCxnSpPr>
                <p:spPr>
                  <a:xfrm>
                    <a:off x="2844952" y="5285232"/>
                    <a:ext cx="405366"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sp>
                <p:nvSpPr>
                  <p:cNvPr id="99" name="Flowchart: Terminator 98"/>
                  <p:cNvSpPr/>
                  <p:nvPr/>
                </p:nvSpPr>
                <p:spPr>
                  <a:xfrm>
                    <a:off x="1224589" y="5024628"/>
                    <a:ext cx="1627632" cy="521208"/>
                  </a:xfrm>
                  <a:prstGeom prst="flowChartTerminator">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0" name="Straight Connector 99"/>
                  <p:cNvCxnSpPr/>
                  <p:nvPr/>
                </p:nvCxnSpPr>
                <p:spPr>
                  <a:xfrm>
                    <a:off x="1825715" y="5157216"/>
                    <a:ext cx="1030187" cy="128016"/>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grpSp>
            <p:grpSp>
              <p:nvGrpSpPr>
                <p:cNvPr id="85" name="Group 68"/>
                <p:cNvGrpSpPr/>
                <p:nvPr/>
              </p:nvGrpSpPr>
              <p:grpSpPr>
                <a:xfrm>
                  <a:off x="2262199" y="6247337"/>
                  <a:ext cx="984098" cy="193356"/>
                  <a:chOff x="3191839" y="6148277"/>
                  <a:chExt cx="984098" cy="193356"/>
                </a:xfrm>
              </p:grpSpPr>
              <p:cxnSp>
                <p:nvCxnSpPr>
                  <p:cNvPr id="86" name="Straight Connector 85"/>
                  <p:cNvCxnSpPr/>
                  <p:nvPr/>
                </p:nvCxnSpPr>
                <p:spPr>
                  <a:xfrm>
                    <a:off x="3191839" y="6243971"/>
                    <a:ext cx="248786" cy="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flipV="1">
                    <a:off x="3440625" y="6148277"/>
                    <a:ext cx="44196" cy="95694"/>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a:xfrm>
                    <a:off x="3484821" y="6148277"/>
                    <a:ext cx="74428"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a:xfrm flipV="1">
                    <a:off x="3559249" y="6148277"/>
                    <a:ext cx="71770"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a:xfrm>
                    <a:off x="3631019" y="6148277"/>
                    <a:ext cx="6645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91" name="Straight Connector 90"/>
                  <p:cNvCxnSpPr/>
                  <p:nvPr/>
                </p:nvCxnSpPr>
                <p:spPr>
                  <a:xfrm flipV="1">
                    <a:off x="3697472" y="6148277"/>
                    <a:ext cx="5316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a:off x="3750635" y="6148277"/>
                    <a:ext cx="69112"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a:xfrm flipV="1">
                    <a:off x="3814430" y="6172200"/>
                    <a:ext cx="71770" cy="164805"/>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a:xfrm flipV="1">
                    <a:off x="3955312" y="6251944"/>
                    <a:ext cx="55821" cy="61137"/>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a:xfrm flipV="1">
                    <a:off x="4011133" y="6251944"/>
                    <a:ext cx="164804" cy="2658"/>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96" name="Straight Connector 95"/>
                  <p:cNvCxnSpPr/>
                  <p:nvPr/>
                </p:nvCxnSpPr>
                <p:spPr>
                  <a:xfrm>
                    <a:off x="3882380" y="6154691"/>
                    <a:ext cx="72932" cy="169023"/>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grpSp>
          </p:grpSp>
          <p:grpSp>
            <p:nvGrpSpPr>
              <p:cNvPr id="30" name="Group 243"/>
              <p:cNvGrpSpPr/>
              <p:nvPr/>
            </p:nvGrpSpPr>
            <p:grpSpPr>
              <a:xfrm rot="13500000">
                <a:off x="2339647" y="3330150"/>
                <a:ext cx="1119833" cy="148812"/>
                <a:chOff x="1272847" y="6210509"/>
                <a:chExt cx="1973450" cy="262247"/>
              </a:xfrm>
            </p:grpSpPr>
            <p:grpSp>
              <p:nvGrpSpPr>
                <p:cNvPr id="67" name="Group 28"/>
                <p:cNvGrpSpPr/>
                <p:nvPr/>
              </p:nvGrpSpPr>
              <p:grpSpPr>
                <a:xfrm>
                  <a:off x="1272847" y="6210509"/>
                  <a:ext cx="1124712" cy="262247"/>
                  <a:chOff x="1014984" y="5024628"/>
                  <a:chExt cx="2235334" cy="521208"/>
                </a:xfrm>
              </p:grpSpPr>
              <p:cxnSp>
                <p:nvCxnSpPr>
                  <p:cNvPr id="80" name="Straight Connector 79"/>
                  <p:cNvCxnSpPr/>
                  <p:nvPr/>
                </p:nvCxnSpPr>
                <p:spPr>
                  <a:xfrm>
                    <a:off x="1014984" y="5285232"/>
                    <a:ext cx="810731"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2844952" y="5285232"/>
                    <a:ext cx="405366"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sp>
                <p:nvSpPr>
                  <p:cNvPr id="82" name="Flowchart: Terminator 81"/>
                  <p:cNvSpPr/>
                  <p:nvPr/>
                </p:nvSpPr>
                <p:spPr>
                  <a:xfrm>
                    <a:off x="1224589" y="5024628"/>
                    <a:ext cx="1627632" cy="521208"/>
                  </a:xfrm>
                  <a:prstGeom prst="flowChartTerminator">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3" name="Straight Connector 82"/>
                  <p:cNvCxnSpPr/>
                  <p:nvPr/>
                </p:nvCxnSpPr>
                <p:spPr>
                  <a:xfrm>
                    <a:off x="1825715" y="5157216"/>
                    <a:ext cx="1030187" cy="128016"/>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grpSp>
            <p:grpSp>
              <p:nvGrpSpPr>
                <p:cNvPr id="68" name="Group 68"/>
                <p:cNvGrpSpPr/>
                <p:nvPr/>
              </p:nvGrpSpPr>
              <p:grpSpPr>
                <a:xfrm>
                  <a:off x="2262199" y="6247337"/>
                  <a:ext cx="984098" cy="193356"/>
                  <a:chOff x="3191839" y="6148277"/>
                  <a:chExt cx="984098" cy="193356"/>
                </a:xfrm>
              </p:grpSpPr>
              <p:cxnSp>
                <p:nvCxnSpPr>
                  <p:cNvPr id="69" name="Straight Connector 68"/>
                  <p:cNvCxnSpPr/>
                  <p:nvPr/>
                </p:nvCxnSpPr>
                <p:spPr>
                  <a:xfrm>
                    <a:off x="3191839" y="6243971"/>
                    <a:ext cx="248786" cy="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0" name="Straight Connector 69"/>
                  <p:cNvCxnSpPr/>
                  <p:nvPr/>
                </p:nvCxnSpPr>
                <p:spPr>
                  <a:xfrm flipV="1">
                    <a:off x="3440625" y="6148277"/>
                    <a:ext cx="44196" cy="95694"/>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3484821" y="6148277"/>
                    <a:ext cx="74428"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a:xfrm flipV="1">
                    <a:off x="3559249" y="6148277"/>
                    <a:ext cx="71770"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a:off x="3631019" y="6148277"/>
                    <a:ext cx="6645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a:xfrm flipV="1">
                    <a:off x="3697472" y="6148277"/>
                    <a:ext cx="5316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3750635" y="6148277"/>
                    <a:ext cx="69112"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flipV="1">
                    <a:off x="3814430" y="6172200"/>
                    <a:ext cx="71770" cy="164805"/>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flipV="1">
                    <a:off x="3955312" y="6251944"/>
                    <a:ext cx="55821" cy="61137"/>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flipV="1">
                    <a:off x="4011133" y="6251944"/>
                    <a:ext cx="164804" cy="2658"/>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3882380" y="6154691"/>
                    <a:ext cx="72932" cy="169023"/>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grpSp>
          </p:grpSp>
          <p:grpSp>
            <p:nvGrpSpPr>
              <p:cNvPr id="31" name="Group 261"/>
              <p:cNvGrpSpPr/>
              <p:nvPr/>
            </p:nvGrpSpPr>
            <p:grpSpPr>
              <a:xfrm rot="-13500000">
                <a:off x="2362507" y="4404570"/>
                <a:ext cx="1119833" cy="148812"/>
                <a:chOff x="1272847" y="6210509"/>
                <a:chExt cx="1973450" cy="262247"/>
              </a:xfrm>
            </p:grpSpPr>
            <p:grpSp>
              <p:nvGrpSpPr>
                <p:cNvPr id="50" name="Group 49"/>
                <p:cNvGrpSpPr/>
                <p:nvPr/>
              </p:nvGrpSpPr>
              <p:grpSpPr>
                <a:xfrm>
                  <a:off x="1272847" y="6210509"/>
                  <a:ext cx="1124712" cy="262247"/>
                  <a:chOff x="1014984" y="5024628"/>
                  <a:chExt cx="2235334" cy="521208"/>
                </a:xfrm>
              </p:grpSpPr>
              <p:cxnSp>
                <p:nvCxnSpPr>
                  <p:cNvPr id="63" name="Straight Connector 62"/>
                  <p:cNvCxnSpPr/>
                  <p:nvPr/>
                </p:nvCxnSpPr>
                <p:spPr>
                  <a:xfrm>
                    <a:off x="1014984" y="5285232"/>
                    <a:ext cx="810731"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64" name="Straight Connector 63"/>
                  <p:cNvCxnSpPr/>
                  <p:nvPr/>
                </p:nvCxnSpPr>
                <p:spPr>
                  <a:xfrm>
                    <a:off x="2844952" y="5285232"/>
                    <a:ext cx="405366"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sp>
                <p:nvSpPr>
                  <p:cNvPr id="65" name="Flowchart: Terminator 64"/>
                  <p:cNvSpPr/>
                  <p:nvPr/>
                </p:nvSpPr>
                <p:spPr>
                  <a:xfrm>
                    <a:off x="1224589" y="5024628"/>
                    <a:ext cx="1627632" cy="521208"/>
                  </a:xfrm>
                  <a:prstGeom prst="flowChartTerminator">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6" name="Straight Connector 65"/>
                  <p:cNvCxnSpPr/>
                  <p:nvPr/>
                </p:nvCxnSpPr>
                <p:spPr>
                  <a:xfrm>
                    <a:off x="1825715" y="5157216"/>
                    <a:ext cx="1030187" cy="128016"/>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grpSp>
            <p:grpSp>
              <p:nvGrpSpPr>
                <p:cNvPr id="51" name="Group 68"/>
                <p:cNvGrpSpPr/>
                <p:nvPr/>
              </p:nvGrpSpPr>
              <p:grpSpPr>
                <a:xfrm>
                  <a:off x="2262199" y="6247337"/>
                  <a:ext cx="984098" cy="193356"/>
                  <a:chOff x="3191839" y="6148277"/>
                  <a:chExt cx="984098" cy="193356"/>
                </a:xfrm>
              </p:grpSpPr>
              <p:cxnSp>
                <p:nvCxnSpPr>
                  <p:cNvPr id="52" name="Straight Connector 51"/>
                  <p:cNvCxnSpPr/>
                  <p:nvPr/>
                </p:nvCxnSpPr>
                <p:spPr>
                  <a:xfrm>
                    <a:off x="3191839" y="6243971"/>
                    <a:ext cx="248786" cy="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flipV="1">
                    <a:off x="3440625" y="6148277"/>
                    <a:ext cx="44196" cy="95694"/>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3484821" y="6148277"/>
                    <a:ext cx="74428"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flipV="1">
                    <a:off x="3559249" y="6148277"/>
                    <a:ext cx="71770"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3631019" y="6148277"/>
                    <a:ext cx="6645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flipV="1">
                    <a:off x="3697472" y="6148277"/>
                    <a:ext cx="5316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3750635" y="6148277"/>
                    <a:ext cx="69112"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flipV="1">
                    <a:off x="3814430" y="6172200"/>
                    <a:ext cx="71770" cy="164805"/>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flipV="1">
                    <a:off x="3955312" y="6251944"/>
                    <a:ext cx="55821" cy="61137"/>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p:nvCxnSpPr>
                <p:spPr>
                  <a:xfrm flipV="1">
                    <a:off x="4011133" y="6251944"/>
                    <a:ext cx="164804" cy="2658"/>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62" name="Straight Connector 61"/>
                  <p:cNvCxnSpPr/>
                  <p:nvPr/>
                </p:nvCxnSpPr>
                <p:spPr>
                  <a:xfrm>
                    <a:off x="3882380" y="6154691"/>
                    <a:ext cx="72932" cy="169023"/>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grpSp>
          </p:grpSp>
          <p:grpSp>
            <p:nvGrpSpPr>
              <p:cNvPr id="32" name="Group 279"/>
              <p:cNvGrpSpPr/>
              <p:nvPr/>
            </p:nvGrpSpPr>
            <p:grpSpPr>
              <a:xfrm rot="2700000">
                <a:off x="3497887" y="4427430"/>
                <a:ext cx="1119833" cy="148812"/>
                <a:chOff x="1272847" y="6210509"/>
                <a:chExt cx="1973450" cy="262247"/>
              </a:xfrm>
            </p:grpSpPr>
            <p:grpSp>
              <p:nvGrpSpPr>
                <p:cNvPr id="33" name="Group 28"/>
                <p:cNvGrpSpPr/>
                <p:nvPr/>
              </p:nvGrpSpPr>
              <p:grpSpPr>
                <a:xfrm>
                  <a:off x="1272847" y="6210509"/>
                  <a:ext cx="1124712" cy="262247"/>
                  <a:chOff x="1014984" y="5024628"/>
                  <a:chExt cx="2235334" cy="521208"/>
                </a:xfrm>
              </p:grpSpPr>
              <p:cxnSp>
                <p:nvCxnSpPr>
                  <p:cNvPr id="46" name="Straight Connector 45"/>
                  <p:cNvCxnSpPr/>
                  <p:nvPr/>
                </p:nvCxnSpPr>
                <p:spPr>
                  <a:xfrm>
                    <a:off x="1014984" y="5285232"/>
                    <a:ext cx="810731"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2844952" y="5285232"/>
                    <a:ext cx="405366" cy="0"/>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sp>
                <p:nvSpPr>
                  <p:cNvPr id="48" name="Flowchart: Terminator 47"/>
                  <p:cNvSpPr/>
                  <p:nvPr/>
                </p:nvSpPr>
                <p:spPr>
                  <a:xfrm>
                    <a:off x="1224589" y="5024628"/>
                    <a:ext cx="1627632" cy="521208"/>
                  </a:xfrm>
                  <a:prstGeom prst="flowChartTerminator">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9" name="Straight Connector 48"/>
                  <p:cNvCxnSpPr/>
                  <p:nvPr/>
                </p:nvCxnSpPr>
                <p:spPr>
                  <a:xfrm>
                    <a:off x="1825715" y="5157216"/>
                    <a:ext cx="1030187" cy="128016"/>
                  </a:xfrm>
                  <a:prstGeom prst="line">
                    <a:avLst/>
                  </a:prstGeom>
                  <a:ln w="19050">
                    <a:solidFill>
                      <a:srgbClr val="FFFF00"/>
                    </a:solidFill>
                  </a:ln>
                </p:spPr>
                <p:style>
                  <a:lnRef idx="2">
                    <a:schemeClr val="accent1"/>
                  </a:lnRef>
                  <a:fillRef idx="0">
                    <a:schemeClr val="accent1"/>
                  </a:fillRef>
                  <a:effectRef idx="1">
                    <a:schemeClr val="accent1"/>
                  </a:effectRef>
                  <a:fontRef idx="minor">
                    <a:schemeClr val="tx1"/>
                  </a:fontRef>
                </p:style>
              </p:cxnSp>
            </p:grpSp>
            <p:grpSp>
              <p:nvGrpSpPr>
                <p:cNvPr id="34" name="Group 68"/>
                <p:cNvGrpSpPr/>
                <p:nvPr/>
              </p:nvGrpSpPr>
              <p:grpSpPr>
                <a:xfrm>
                  <a:off x="2262199" y="6247337"/>
                  <a:ext cx="984098" cy="193356"/>
                  <a:chOff x="3191839" y="6148277"/>
                  <a:chExt cx="984098" cy="193356"/>
                </a:xfrm>
              </p:grpSpPr>
              <p:cxnSp>
                <p:nvCxnSpPr>
                  <p:cNvPr id="35" name="Straight Connector 34"/>
                  <p:cNvCxnSpPr/>
                  <p:nvPr/>
                </p:nvCxnSpPr>
                <p:spPr>
                  <a:xfrm>
                    <a:off x="3191839" y="6243971"/>
                    <a:ext cx="248786" cy="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V="1">
                    <a:off x="3440625" y="6148277"/>
                    <a:ext cx="44196" cy="95694"/>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3484821" y="6148277"/>
                    <a:ext cx="74428"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flipV="1">
                    <a:off x="3559249" y="6148277"/>
                    <a:ext cx="71770"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a:xfrm>
                    <a:off x="3631019" y="6148277"/>
                    <a:ext cx="6645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flipV="1">
                    <a:off x="3697472" y="6148277"/>
                    <a:ext cx="53163"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3750635" y="6148277"/>
                    <a:ext cx="69112" cy="193356"/>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flipV="1">
                    <a:off x="3814430" y="6172200"/>
                    <a:ext cx="71770" cy="164805"/>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flipV="1">
                    <a:off x="3955312" y="6251944"/>
                    <a:ext cx="55821" cy="61137"/>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flipV="1">
                    <a:off x="4011133" y="6251944"/>
                    <a:ext cx="164804" cy="2658"/>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3882380" y="6154691"/>
                    <a:ext cx="72932" cy="169023"/>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grpSp>
          </p:grpSp>
        </p:grpSp>
        <p:cxnSp>
          <p:nvCxnSpPr>
            <p:cNvPr id="172" name="Straight Connector 171"/>
            <p:cNvCxnSpPr/>
            <p:nvPr/>
          </p:nvCxnSpPr>
          <p:spPr>
            <a:xfrm>
              <a:off x="3185160" y="3634740"/>
              <a:ext cx="0" cy="196596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3345180" y="4792980"/>
              <a:ext cx="0" cy="807720"/>
            </a:xfrm>
            <a:prstGeom prst="line">
              <a:avLst/>
            </a:prstGeom>
            <a:ln>
              <a:solidFill>
                <a:srgbClr val="FFFF00"/>
              </a:solidFill>
            </a:ln>
          </p:spPr>
          <p:style>
            <a:lnRef idx="2">
              <a:schemeClr val="accent1"/>
            </a:lnRef>
            <a:fillRef idx="0">
              <a:schemeClr val="accent1"/>
            </a:fillRef>
            <a:effectRef idx="1">
              <a:schemeClr val="accent1"/>
            </a:effectRef>
            <a:fontRef idx="minor">
              <a:schemeClr val="tx1"/>
            </a:fontRef>
          </p:style>
        </p:cxnSp>
        <p:sp>
          <p:nvSpPr>
            <p:cNvPr id="174" name="Oval 173"/>
            <p:cNvSpPr/>
            <p:nvPr/>
          </p:nvSpPr>
          <p:spPr>
            <a:xfrm>
              <a:off x="3090063" y="3233106"/>
              <a:ext cx="434340" cy="434340"/>
            </a:xfrm>
            <a:prstGeom prst="ellipse">
              <a:avLst/>
            </a:prstGeom>
            <a:noFill/>
            <a:ln w="1905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80" name="Group 179"/>
          <p:cNvGrpSpPr/>
          <p:nvPr/>
        </p:nvGrpSpPr>
        <p:grpSpPr>
          <a:xfrm>
            <a:off x="0" y="4343400"/>
            <a:ext cx="4133849" cy="2514600"/>
            <a:chOff x="5964891" y="2826380"/>
            <a:chExt cx="4842670" cy="3515253"/>
          </a:xfrm>
        </p:grpSpPr>
        <p:pic>
          <p:nvPicPr>
            <p:cNvPr id="181" name="Picture 180"/>
            <p:cNvPicPr>
              <a:picLocks noChangeAspect="1"/>
            </p:cNvPicPr>
            <p:nvPr/>
          </p:nvPicPr>
          <p:blipFill>
            <a:blip r:embed="rId2"/>
            <a:stretch>
              <a:fillRect/>
            </a:stretch>
          </p:blipFill>
          <p:spPr>
            <a:xfrm>
              <a:off x="5964891" y="2826380"/>
              <a:ext cx="4842670" cy="3226429"/>
            </a:xfrm>
            <a:prstGeom prst="rect">
              <a:avLst/>
            </a:prstGeom>
          </p:spPr>
        </p:pic>
        <p:sp>
          <p:nvSpPr>
            <p:cNvPr id="182" name="TextBox 181"/>
            <p:cNvSpPr txBox="1"/>
            <p:nvPr/>
          </p:nvSpPr>
          <p:spPr>
            <a:xfrm>
              <a:off x="6350609" y="6080023"/>
              <a:ext cx="4071234" cy="261610"/>
            </a:xfrm>
            <a:prstGeom prst="rect">
              <a:avLst/>
            </a:prstGeom>
            <a:noFill/>
          </p:spPr>
          <p:txBody>
            <a:bodyPr wrap="none" rtlCol="0">
              <a:spAutoFit/>
            </a:bodyPr>
            <a:lstStyle/>
            <a:p>
              <a:r>
                <a:rPr lang="en-US" sz="1100" dirty="0">
                  <a:solidFill>
                    <a:srgbClr val="CCFFCC"/>
                  </a:solidFill>
                </a:rPr>
                <a:t>http://</a:t>
              </a:r>
              <a:r>
                <a:rPr lang="en-US" sz="1100" dirty="0" err="1">
                  <a:solidFill>
                    <a:srgbClr val="CCFFCC"/>
                  </a:solidFill>
                </a:rPr>
                <a:t>sandaysoft.com</a:t>
              </a:r>
              <a:r>
                <a:rPr lang="en-US" sz="1100" dirty="0">
                  <a:solidFill>
                    <a:srgbClr val="CCFFCC"/>
                  </a:solidFill>
                </a:rPr>
                <a:t>/forum/</a:t>
              </a:r>
              <a:r>
                <a:rPr lang="en-US" sz="1100" dirty="0" err="1">
                  <a:solidFill>
                    <a:srgbClr val="CCFFCC"/>
                  </a:solidFill>
                </a:rPr>
                <a:t>viewtopic.php?f</a:t>
              </a:r>
              <a:r>
                <a:rPr lang="en-US" sz="1100" dirty="0">
                  <a:solidFill>
                    <a:srgbClr val="CCFFCC"/>
                  </a:solidFill>
                </a:rPr>
                <a:t>=13&amp;t=492&amp;start=15</a:t>
              </a:r>
            </a:p>
          </p:txBody>
        </p:sp>
      </p:grpSp>
      <p:pic>
        <p:nvPicPr>
          <p:cNvPr id="1026" name="Picture 2"/>
          <p:cNvPicPr>
            <a:picLocks noChangeAspect="1" noChangeArrowheads="1"/>
          </p:cNvPicPr>
          <p:nvPr/>
        </p:nvPicPr>
        <p:blipFill>
          <a:blip r:embed="rId3"/>
          <a:srcRect/>
          <a:stretch>
            <a:fillRect/>
          </a:stretch>
        </p:blipFill>
        <p:spPr bwMode="auto">
          <a:xfrm>
            <a:off x="6429375" y="0"/>
            <a:ext cx="2714625" cy="1704975"/>
          </a:xfrm>
          <a:prstGeom prst="rect">
            <a:avLst/>
          </a:prstGeom>
          <a:noFill/>
          <a:ln w="9525">
            <a:noFill/>
            <a:miter lim="800000"/>
            <a:headEnd/>
            <a:tailEnd/>
          </a:ln>
        </p:spPr>
      </p:pic>
    </p:spTree>
    <p:extLst>
      <p:ext uri="{BB962C8B-B14F-4D97-AF65-F5344CB8AC3E}">
        <p14:creationId xmlns:p14="http://schemas.microsoft.com/office/powerpoint/2010/main" val="1449519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Barometer</a:t>
            </a:r>
            <a:endParaRPr lang="en-US" dirty="0"/>
          </a:p>
        </p:txBody>
      </p:sp>
      <p:sp>
        <p:nvSpPr>
          <p:cNvPr id="3" name="Content Placeholder 2"/>
          <p:cNvSpPr>
            <a:spLocks noGrp="1"/>
          </p:cNvSpPr>
          <p:nvPr>
            <p:ph idx="1"/>
          </p:nvPr>
        </p:nvSpPr>
        <p:spPr/>
        <p:txBody>
          <a:bodyPr/>
          <a:lstStyle/>
          <a:p>
            <a:r>
              <a:rPr lang="en-US" dirty="0" smtClean="0"/>
              <a:t>Located in the base station</a:t>
            </a:r>
          </a:p>
          <a:p>
            <a:r>
              <a:rPr lang="en-US" dirty="0" err="1" smtClean="0"/>
              <a:t>Piezoresistive</a:t>
            </a:r>
            <a:endParaRPr lang="en-US" dirty="0" smtClean="0"/>
          </a:p>
          <a:p>
            <a:pPr lvl="1"/>
            <a:r>
              <a:rPr lang="en-US" dirty="0" smtClean="0"/>
              <a:t>As the pressure changes the resistivity changes</a:t>
            </a:r>
          </a:p>
        </p:txBody>
      </p:sp>
      <p:grpSp>
        <p:nvGrpSpPr>
          <p:cNvPr id="11" name="Group 10"/>
          <p:cNvGrpSpPr/>
          <p:nvPr/>
        </p:nvGrpSpPr>
        <p:grpSpPr>
          <a:xfrm>
            <a:off x="2667264" y="3786188"/>
            <a:ext cx="3523722" cy="2438072"/>
            <a:chOff x="1400439" y="3833813"/>
            <a:chExt cx="3523722" cy="2438072"/>
          </a:xfrm>
        </p:grpSpPr>
        <p:pic>
          <p:nvPicPr>
            <p:cNvPr id="1031" name="Picture 7"/>
            <p:cNvPicPr>
              <a:picLocks noChangeAspect="1" noChangeArrowheads="1"/>
            </p:cNvPicPr>
            <p:nvPr/>
          </p:nvPicPr>
          <p:blipFill>
            <a:blip r:embed="rId2"/>
            <a:srcRect/>
            <a:stretch>
              <a:fillRect/>
            </a:stretch>
          </p:blipFill>
          <p:spPr bwMode="auto">
            <a:xfrm>
              <a:off x="1869282" y="3833813"/>
              <a:ext cx="2586037" cy="2157412"/>
            </a:xfrm>
            <a:prstGeom prst="rect">
              <a:avLst/>
            </a:prstGeom>
            <a:noFill/>
            <a:ln w="9525">
              <a:noFill/>
              <a:miter lim="800000"/>
              <a:headEnd/>
              <a:tailEnd/>
            </a:ln>
          </p:spPr>
        </p:pic>
        <p:sp>
          <p:nvSpPr>
            <p:cNvPr id="10" name="TextBox 9"/>
            <p:cNvSpPr txBox="1"/>
            <p:nvPr/>
          </p:nvSpPr>
          <p:spPr>
            <a:xfrm>
              <a:off x="1400439" y="6010275"/>
              <a:ext cx="3523722" cy="261610"/>
            </a:xfrm>
            <a:prstGeom prst="rect">
              <a:avLst/>
            </a:prstGeom>
            <a:noFill/>
          </p:spPr>
          <p:txBody>
            <a:bodyPr wrap="none" rtlCol="0">
              <a:spAutoFit/>
            </a:bodyPr>
            <a:lstStyle/>
            <a:p>
              <a:r>
                <a:rPr lang="en-US" sz="1100" dirty="0" smtClean="0"/>
                <a:t>http://sandaysoft.com/forum/viewtopic.php?f=4&amp;p=5391</a:t>
              </a:r>
              <a:endParaRPr lang="en-US" sz="1100" dirty="0"/>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Wire It Up</a:t>
            </a:r>
            <a:endParaRPr lang="en-US" dirty="0"/>
          </a:p>
        </p:txBody>
      </p:sp>
      <p:pic>
        <p:nvPicPr>
          <p:cNvPr id="7" name="Picture 2"/>
          <p:cNvPicPr>
            <a:picLocks noGrp="1" noChangeAspect="1" noChangeArrowheads="1"/>
          </p:cNvPicPr>
          <p:nvPr>
            <p:ph idx="1"/>
          </p:nvPr>
        </p:nvPicPr>
        <p:blipFill>
          <a:blip r:embed="rId2"/>
          <a:srcRect/>
          <a:stretch>
            <a:fillRect/>
          </a:stretch>
        </p:blipFill>
        <p:spPr>
          <a:xfrm>
            <a:off x="457200" y="2270043"/>
            <a:ext cx="8229600" cy="2317915"/>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Screw It Up</a:t>
            </a:r>
            <a:endParaRPr lang="en-US" dirty="0"/>
          </a:p>
        </p:txBody>
      </p:sp>
      <p:pic>
        <p:nvPicPr>
          <p:cNvPr id="1027" name="Picture 3"/>
          <p:cNvPicPr>
            <a:picLocks noGrp="1" noChangeAspect="1" noChangeArrowheads="1"/>
          </p:cNvPicPr>
          <p:nvPr>
            <p:ph idx="1"/>
          </p:nvPr>
        </p:nvPicPr>
        <p:blipFill>
          <a:blip r:embed="rId2"/>
          <a:srcRect/>
          <a:stretch>
            <a:fillRect/>
          </a:stretch>
        </p:blipFill>
        <p:spPr bwMode="auto">
          <a:xfrm>
            <a:off x="2266337" y="1440497"/>
            <a:ext cx="4611327" cy="5417503"/>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Wireless Protocol</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10 byte packet sent every 48 seconds at 433 MHz</a:t>
            </a:r>
          </a:p>
          <a:p>
            <a:pPr lvl="1"/>
            <a:r>
              <a:rPr lang="en-US" dirty="0" smtClean="0"/>
              <a:t>Device identifier</a:t>
            </a:r>
          </a:p>
          <a:p>
            <a:pPr lvl="1"/>
            <a:r>
              <a:rPr lang="en-US" dirty="0" smtClean="0"/>
              <a:t>Temperature</a:t>
            </a:r>
          </a:p>
          <a:p>
            <a:pPr lvl="1"/>
            <a:r>
              <a:rPr lang="en-US" dirty="0" smtClean="0"/>
              <a:t>Humidity</a:t>
            </a:r>
          </a:p>
          <a:p>
            <a:pPr lvl="1"/>
            <a:r>
              <a:rPr lang="en-US" dirty="0" smtClean="0"/>
              <a:t>Average wind speed</a:t>
            </a:r>
          </a:p>
          <a:p>
            <a:pPr lvl="1"/>
            <a:r>
              <a:rPr lang="en-US" dirty="0" smtClean="0"/>
              <a:t>Gust wind speed</a:t>
            </a:r>
          </a:p>
          <a:p>
            <a:pPr lvl="1"/>
            <a:r>
              <a:rPr lang="en-US" dirty="0" smtClean="0"/>
              <a:t>Rainfall counter</a:t>
            </a:r>
          </a:p>
          <a:p>
            <a:pPr lvl="1"/>
            <a:r>
              <a:rPr lang="en-US" dirty="0" smtClean="0"/>
              <a:t>Battery indicator</a:t>
            </a:r>
          </a:p>
          <a:p>
            <a:pPr lvl="1"/>
            <a:r>
              <a:rPr lang="en-US" dirty="0" smtClean="0"/>
              <a:t>Wind direction</a:t>
            </a:r>
          </a:p>
          <a:p>
            <a:pPr lvl="1"/>
            <a:r>
              <a:rPr lang="en-US" dirty="0" smtClean="0"/>
              <a:t>Checksum</a:t>
            </a:r>
          </a:p>
          <a:p>
            <a:pPr lvl="2"/>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Base Station</a:t>
            </a:r>
            <a:endParaRPr lang="en-US" dirty="0"/>
          </a:p>
        </p:txBody>
      </p:sp>
      <p:pic>
        <p:nvPicPr>
          <p:cNvPr id="27" name="Picture 26"/>
          <p:cNvPicPr>
            <a:picLocks noChangeAspect="1"/>
          </p:cNvPicPr>
          <p:nvPr/>
        </p:nvPicPr>
        <p:blipFill>
          <a:blip r:embed="rId2"/>
          <a:stretch>
            <a:fillRect/>
          </a:stretch>
        </p:blipFill>
        <p:spPr>
          <a:xfrm>
            <a:off x="1068973" y="1252152"/>
            <a:ext cx="7006055" cy="524807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dirty="0" smtClean="0"/>
              <a:t>USB</a:t>
            </a:r>
            <a:r>
              <a:rPr lang="en-US" dirty="0" smtClean="0"/>
              <a:t> </a:t>
            </a:r>
            <a:r>
              <a:rPr lang="en-US" dirty="0"/>
              <a:t>Wireless Weather Station</a:t>
            </a:r>
          </a:p>
        </p:txBody>
      </p:sp>
      <p:sp>
        <p:nvSpPr>
          <p:cNvPr id="3" name="Content Placeholder 2"/>
          <p:cNvSpPr>
            <a:spLocks noGrp="1"/>
          </p:cNvSpPr>
          <p:nvPr>
            <p:ph idx="1"/>
          </p:nvPr>
        </p:nvSpPr>
        <p:spPr/>
        <p:txBody>
          <a:bodyPr/>
          <a:lstStyle/>
          <a:p>
            <a:r>
              <a:rPr lang="en-US" dirty="0" smtClean="0"/>
              <a:t>The base station can be connected to a PC</a:t>
            </a:r>
          </a:p>
          <a:p>
            <a:pPr lvl="1"/>
            <a:r>
              <a:rPr lang="en-US" dirty="0" smtClean="0"/>
              <a:t>Via USB</a:t>
            </a:r>
          </a:p>
          <a:p>
            <a:r>
              <a:rPr lang="en-US" dirty="0" smtClean="0"/>
              <a:t>Software provided on CD-ROM </a:t>
            </a:r>
          </a:p>
        </p:txBody>
      </p:sp>
    </p:spTree>
    <p:extLst>
      <p:ext uri="{BB962C8B-B14F-4D97-AF65-F5344CB8AC3E}">
        <p14:creationId xmlns:p14="http://schemas.microsoft.com/office/powerpoint/2010/main" val="140077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EasyWeather</a:t>
            </a:r>
            <a:endParaRPr lang="en-US" dirty="0"/>
          </a:p>
        </p:txBody>
      </p:sp>
      <p:grpSp>
        <p:nvGrpSpPr>
          <p:cNvPr id="9" name="Group 8"/>
          <p:cNvGrpSpPr/>
          <p:nvPr/>
        </p:nvGrpSpPr>
        <p:grpSpPr>
          <a:xfrm>
            <a:off x="1073265" y="1261137"/>
            <a:ext cx="6710563" cy="5596863"/>
            <a:chOff x="1163406" y="1242912"/>
            <a:chExt cx="6817188" cy="5615087"/>
          </a:xfrm>
        </p:grpSpPr>
        <p:pic>
          <p:nvPicPr>
            <p:cNvPr id="4" name="Picture 3"/>
            <p:cNvPicPr>
              <a:picLocks noChangeAspect="1"/>
            </p:cNvPicPr>
            <p:nvPr/>
          </p:nvPicPr>
          <p:blipFill>
            <a:blip r:embed="rId2"/>
            <a:stretch>
              <a:fillRect/>
            </a:stretch>
          </p:blipFill>
          <p:spPr>
            <a:xfrm>
              <a:off x="1163406" y="1242912"/>
              <a:ext cx="6817188" cy="5436020"/>
            </a:xfrm>
            <a:prstGeom prst="rect">
              <a:avLst/>
            </a:prstGeom>
          </p:spPr>
        </p:pic>
        <p:sp>
          <p:nvSpPr>
            <p:cNvPr id="5" name="TextBox 4"/>
            <p:cNvSpPr txBox="1"/>
            <p:nvPr/>
          </p:nvSpPr>
          <p:spPr>
            <a:xfrm>
              <a:off x="2777636" y="6615259"/>
              <a:ext cx="3588727" cy="242740"/>
            </a:xfrm>
            <a:prstGeom prst="rect">
              <a:avLst/>
            </a:prstGeom>
            <a:noFill/>
          </p:spPr>
          <p:txBody>
            <a:bodyPr wrap="none" rtlCol="0">
              <a:spAutoFit/>
            </a:bodyPr>
            <a:lstStyle/>
            <a:p>
              <a:r>
                <a:rPr lang="en-US" sz="1100" dirty="0"/>
                <a:t>http://</a:t>
              </a:r>
              <a:r>
                <a:rPr lang="en-US" sz="1100" dirty="0" err="1"/>
                <a:t>proweatherstation.com</a:t>
              </a:r>
              <a:r>
                <a:rPr lang="en-US" sz="1100" dirty="0"/>
                <a:t>/</a:t>
              </a:r>
              <a:r>
                <a:rPr lang="en-US" sz="1100" dirty="0" err="1"/>
                <a:t>easyweather</a:t>
              </a:r>
              <a:r>
                <a:rPr lang="en-US" sz="1100" dirty="0"/>
                <a:t>/</a:t>
              </a:r>
              <a:r>
                <a:rPr lang="en-US" sz="1100" dirty="0" err="1"/>
                <a:t>easyweather.htm</a:t>
              </a:r>
              <a:endParaRPr lang="en-US" sz="1100" dirty="0"/>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719449"/>
            <a:ext cx="7772400" cy="2947054"/>
          </a:xfrm>
        </p:spPr>
        <p:txBody>
          <a:bodyPr>
            <a:normAutofit fontScale="90000"/>
          </a:bodyPr>
          <a:lstStyle/>
          <a:p>
            <a:r>
              <a:rPr lang="en-US" dirty="0" smtClean="0">
                <a:solidFill>
                  <a:srgbClr val="FFFF00"/>
                </a:solidFill>
              </a:rPr>
              <a:t>Whether the weather be wet</a:t>
            </a:r>
            <a:br>
              <a:rPr lang="en-US" dirty="0" smtClean="0">
                <a:solidFill>
                  <a:srgbClr val="FFFF00"/>
                </a:solidFill>
              </a:rPr>
            </a:br>
            <a:r>
              <a:rPr lang="en-US" dirty="0" smtClean="0">
                <a:solidFill>
                  <a:srgbClr val="FFFF00"/>
                </a:solidFill>
              </a:rPr>
              <a:t>Or whether the weather be hot</a:t>
            </a:r>
            <a:br>
              <a:rPr lang="en-US" dirty="0" smtClean="0">
                <a:solidFill>
                  <a:srgbClr val="FFFF00"/>
                </a:solidFill>
              </a:rPr>
            </a:br>
            <a:r>
              <a:rPr lang="en-US" dirty="0" smtClean="0">
                <a:solidFill>
                  <a:srgbClr val="FFFF00"/>
                </a:solidFill>
              </a:rPr>
              <a:t>We’ll weather the weather</a:t>
            </a:r>
            <a:br>
              <a:rPr lang="en-US" dirty="0" smtClean="0">
                <a:solidFill>
                  <a:srgbClr val="FFFF00"/>
                </a:solidFill>
              </a:rPr>
            </a:br>
            <a:r>
              <a:rPr lang="en-US" dirty="0" smtClean="0">
                <a:solidFill>
                  <a:srgbClr val="FFFF00"/>
                </a:solidFill>
              </a:rPr>
              <a:t>Whatever the weather</a:t>
            </a:r>
            <a:br>
              <a:rPr lang="en-US" dirty="0" smtClean="0">
                <a:solidFill>
                  <a:srgbClr val="FFFF00"/>
                </a:solidFill>
              </a:rPr>
            </a:br>
            <a:r>
              <a:rPr lang="en-US" dirty="0" smtClean="0">
                <a:solidFill>
                  <a:srgbClr val="FFFF00"/>
                </a:solidFill>
              </a:rPr>
              <a:t>Whether we like it or not!</a:t>
            </a:r>
            <a:endParaRPr lang="en-US" dirty="0">
              <a:solidFill>
                <a:srgbClr val="FFFF00"/>
              </a:solidFill>
            </a:endParaRPr>
          </a:p>
        </p:txBody>
      </p:sp>
      <p:sp>
        <p:nvSpPr>
          <p:cNvPr id="3" name="Subtitle 2"/>
          <p:cNvSpPr>
            <a:spLocks noGrp="1"/>
          </p:cNvSpPr>
          <p:nvPr>
            <p:ph type="subTitle" idx="1"/>
          </p:nvPr>
        </p:nvSpPr>
        <p:spPr>
          <a:xfrm>
            <a:off x="1371600" y="4385952"/>
            <a:ext cx="6400800" cy="1752600"/>
          </a:xfrm>
        </p:spPr>
        <p:txBody>
          <a:bodyPr/>
          <a:lstStyle/>
          <a:p>
            <a:r>
              <a:rPr lang="en-US" i="1" dirty="0" smtClean="0">
                <a:solidFill>
                  <a:srgbClr val="FFFF00"/>
                </a:solidFill>
              </a:rPr>
              <a:t>Anonymous</a:t>
            </a:r>
          </a:p>
          <a:p>
            <a:endParaRPr lang="en-US" dirty="0" smtClean="0">
              <a:solidFill>
                <a:srgbClr val="FFFF00"/>
              </a:solidFill>
            </a:endParaRPr>
          </a:p>
          <a:p>
            <a:r>
              <a:rPr lang="en-US" b="1" i="1" dirty="0" smtClean="0">
                <a:solidFill>
                  <a:srgbClr val="FFFF00"/>
                </a:solidFill>
              </a:rPr>
              <a:t>(I’m Andrew Trotman)</a:t>
            </a:r>
            <a:endParaRPr lang="en-US" b="1" i="1" dirty="0">
              <a:solidFill>
                <a:srgbClr val="FFFF00"/>
              </a:solidFill>
            </a:endParaRPr>
          </a:p>
        </p:txBody>
      </p:sp>
    </p:spTree>
    <p:extLst>
      <p:ext uri="{BB962C8B-B14F-4D97-AF65-F5344CB8AC3E}">
        <p14:creationId xmlns:p14="http://schemas.microsoft.com/office/powerpoint/2010/main" val="19831793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EasyWeather</a:t>
            </a:r>
            <a:endParaRPr lang="en-US" dirty="0"/>
          </a:p>
        </p:txBody>
      </p:sp>
      <p:grpSp>
        <p:nvGrpSpPr>
          <p:cNvPr id="6" name="Group 5"/>
          <p:cNvGrpSpPr/>
          <p:nvPr/>
        </p:nvGrpSpPr>
        <p:grpSpPr>
          <a:xfrm>
            <a:off x="1001715" y="1255051"/>
            <a:ext cx="7140570" cy="5513508"/>
            <a:chOff x="1001715" y="1237163"/>
            <a:chExt cx="7140570" cy="5513508"/>
          </a:xfrm>
        </p:grpSpPr>
        <p:pic>
          <p:nvPicPr>
            <p:cNvPr id="4" name="Picture 3"/>
            <p:cNvPicPr>
              <a:picLocks noChangeAspect="1"/>
            </p:cNvPicPr>
            <p:nvPr/>
          </p:nvPicPr>
          <p:blipFill>
            <a:blip r:embed="rId2"/>
            <a:stretch>
              <a:fillRect/>
            </a:stretch>
          </p:blipFill>
          <p:spPr>
            <a:xfrm>
              <a:off x="1001715" y="1237163"/>
              <a:ext cx="7140570" cy="5307181"/>
            </a:xfrm>
            <a:prstGeom prst="rect">
              <a:avLst/>
            </a:prstGeom>
          </p:spPr>
        </p:pic>
        <p:sp>
          <p:nvSpPr>
            <p:cNvPr id="5" name="TextBox 4"/>
            <p:cNvSpPr txBox="1"/>
            <p:nvPr/>
          </p:nvSpPr>
          <p:spPr>
            <a:xfrm>
              <a:off x="2777637" y="6507931"/>
              <a:ext cx="3588727" cy="242740"/>
            </a:xfrm>
            <a:prstGeom prst="rect">
              <a:avLst/>
            </a:prstGeom>
            <a:noFill/>
          </p:spPr>
          <p:txBody>
            <a:bodyPr wrap="none" rtlCol="0">
              <a:spAutoFit/>
            </a:bodyPr>
            <a:lstStyle/>
            <a:p>
              <a:r>
                <a:rPr lang="en-US" sz="1100" dirty="0"/>
                <a:t>http://</a:t>
              </a:r>
              <a:r>
                <a:rPr lang="en-US" sz="1100" dirty="0" err="1"/>
                <a:t>proweatherstation.com</a:t>
              </a:r>
              <a:r>
                <a:rPr lang="en-US" sz="1100" dirty="0"/>
                <a:t>/</a:t>
              </a:r>
              <a:r>
                <a:rPr lang="en-US" sz="1100" dirty="0" err="1"/>
                <a:t>easyweather</a:t>
              </a:r>
              <a:r>
                <a:rPr lang="en-US" sz="1100" dirty="0"/>
                <a:t>/</a:t>
              </a:r>
              <a:r>
                <a:rPr lang="en-US" sz="1100" dirty="0" err="1"/>
                <a:t>easyweather.htm</a:t>
              </a:r>
              <a:endParaRPr lang="en-US" sz="1100" dirty="0"/>
            </a:p>
          </p:txBody>
        </p:sp>
      </p:grpSp>
    </p:spTree>
    <p:extLst>
      <p:ext uri="{BB962C8B-B14F-4D97-AF65-F5344CB8AC3E}">
        <p14:creationId xmlns:p14="http://schemas.microsoft.com/office/powerpoint/2010/main" val="34958566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 Want (Requirements)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The weather without leaving bed</a:t>
            </a:r>
          </a:p>
          <a:p>
            <a:pPr lvl="1"/>
            <a:r>
              <a:rPr lang="en-US" dirty="0" smtClean="0"/>
              <a:t>Weather on my iPhone</a:t>
            </a:r>
          </a:p>
          <a:p>
            <a:r>
              <a:rPr lang="en-US" dirty="0" smtClean="0"/>
              <a:t>Not “24 hour high”</a:t>
            </a:r>
          </a:p>
          <a:p>
            <a:pPr lvl="1"/>
            <a:r>
              <a:rPr lang="en-US" dirty="0" smtClean="0"/>
              <a:t>Preferred “today </a:t>
            </a:r>
            <a:r>
              <a:rPr lang="en-US" dirty="0" err="1" smtClean="0"/>
              <a:t>vs</a:t>
            </a:r>
            <a:r>
              <a:rPr lang="en-US" dirty="0" smtClean="0"/>
              <a:t> yesterday”</a:t>
            </a:r>
          </a:p>
          <a:p>
            <a:pPr lvl="2"/>
            <a:r>
              <a:rPr lang="en-US" dirty="0" smtClean="0"/>
              <a:t>Is it warmer today than yesterday?</a:t>
            </a:r>
          </a:p>
          <a:p>
            <a:pPr lvl="2"/>
            <a:r>
              <a:rPr lang="en-US" dirty="0" smtClean="0"/>
              <a:t>How much rain did have we had today?</a:t>
            </a:r>
          </a:p>
          <a:p>
            <a:pPr lvl="2"/>
            <a:r>
              <a:rPr lang="en-US" dirty="0" smtClean="0"/>
              <a:t>Is the barometric pressure going up or down?</a:t>
            </a:r>
          </a:p>
          <a:p>
            <a:r>
              <a:rPr lang="en-US" dirty="0" smtClean="0"/>
              <a:t>Human readable interpretations</a:t>
            </a:r>
          </a:p>
          <a:p>
            <a:r>
              <a:rPr lang="en-US" dirty="0" smtClean="0"/>
              <a:t>Short-term weather forecasting</a:t>
            </a:r>
          </a:p>
          <a:p>
            <a:pPr lvl="1"/>
            <a:r>
              <a:rPr lang="en-US" dirty="0" smtClean="0"/>
              <a:t>(will I need my coat today)</a:t>
            </a:r>
          </a:p>
          <a:p>
            <a:endParaRPr lang="en-US" dirty="0"/>
          </a:p>
        </p:txBody>
      </p:sp>
    </p:spTree>
    <p:extLst>
      <p:ext uri="{BB962C8B-B14F-4D97-AF65-F5344CB8AC3E}">
        <p14:creationId xmlns:p14="http://schemas.microsoft.com/office/powerpoint/2010/main" val="41993443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Hacking the USB Protocol</a:t>
            </a:r>
            <a:endParaRPr lang="en-US" dirty="0"/>
          </a:p>
        </p:txBody>
      </p:sp>
      <p:sp>
        <p:nvSpPr>
          <p:cNvPr id="3" name="Content Placeholder 2"/>
          <p:cNvSpPr>
            <a:spLocks noGrp="1"/>
          </p:cNvSpPr>
          <p:nvPr>
            <p:ph idx="1"/>
          </p:nvPr>
        </p:nvSpPr>
        <p:spPr>
          <a:xfrm>
            <a:off x="457199" y="1600200"/>
            <a:ext cx="8550729" cy="4525963"/>
          </a:xfrm>
        </p:spPr>
        <p:txBody>
          <a:bodyPr>
            <a:normAutofit/>
          </a:bodyPr>
          <a:lstStyle/>
          <a:p>
            <a:r>
              <a:rPr lang="en-US" dirty="0"/>
              <a:t>USB HID </a:t>
            </a:r>
            <a:r>
              <a:rPr lang="en-US" dirty="0" smtClean="0"/>
              <a:t>device</a:t>
            </a:r>
          </a:p>
          <a:p>
            <a:pPr lvl="1"/>
            <a:r>
              <a:rPr lang="en-US" dirty="0" smtClean="0"/>
              <a:t>Plug it in to a USB port</a:t>
            </a:r>
          </a:p>
          <a:p>
            <a:pPr lvl="1"/>
            <a:r>
              <a:rPr lang="en-US" dirty="0" err="1"/>
              <a:t>l</a:t>
            </a:r>
            <a:r>
              <a:rPr lang="en-US" dirty="0" err="1" smtClean="0"/>
              <a:t>susb</a:t>
            </a:r>
            <a:endParaRPr lang="en-US" dirty="0"/>
          </a:p>
          <a:p>
            <a:pPr lvl="1"/>
            <a:r>
              <a:rPr lang="en-US" dirty="0" smtClean="0"/>
              <a:t>“WH1080 </a:t>
            </a:r>
            <a:r>
              <a:rPr lang="en-US" dirty="0"/>
              <a:t>Weather Station / USB Missile </a:t>
            </a:r>
            <a:r>
              <a:rPr lang="en-US" dirty="0" smtClean="0"/>
              <a:t>Launcher”</a:t>
            </a:r>
          </a:p>
          <a:p>
            <a:pPr lvl="1"/>
            <a:endParaRPr lang="en-US" dirty="0"/>
          </a:p>
          <a:p>
            <a:r>
              <a:rPr lang="en-US" dirty="0" smtClean="0"/>
              <a:t>Luckily others had already hacked the protocol</a:t>
            </a:r>
          </a:p>
          <a:p>
            <a:pPr lvl="1"/>
            <a:r>
              <a:rPr lang="en-US" dirty="0" smtClean="0"/>
              <a:t>It</a:t>
            </a:r>
            <a:r>
              <a:rPr lang="fr-FR" dirty="0" smtClean="0"/>
              <a:t>’</a:t>
            </a:r>
            <a:r>
              <a:rPr lang="en-US" dirty="0" smtClean="0"/>
              <a:t>s a Fine Offset WH1080 (in a DIGITECH box)</a:t>
            </a:r>
          </a:p>
          <a:p>
            <a:pPr lvl="1"/>
            <a:r>
              <a:rPr lang="en-US" sz="2000" dirty="0"/>
              <a:t>http://code.google.com/p/weatherpoller/wiki/</a:t>
            </a:r>
            <a:r>
              <a:rPr lang="en-US" sz="2000" dirty="0" smtClean="0"/>
              <a:t>USBProtocol</a:t>
            </a:r>
          </a:p>
          <a:p>
            <a:pPr lvl="1"/>
            <a:r>
              <a:rPr lang="en-US" sz="2000" dirty="0"/>
              <a:t>http://</a:t>
            </a:r>
            <a:r>
              <a:rPr lang="en-US" sz="2000" dirty="0" err="1"/>
              <a:t>www.jim-easterbrook.me.uk</a:t>
            </a:r>
            <a:r>
              <a:rPr lang="en-US" sz="2000" dirty="0"/>
              <a:t>/weather/mm/</a:t>
            </a:r>
            <a:endParaRPr lang="en-US" sz="2000" dirty="0" smtClean="0"/>
          </a:p>
        </p:txBody>
      </p:sp>
    </p:spTree>
    <p:extLst>
      <p:ext uri="{BB962C8B-B14F-4D97-AF65-F5344CB8AC3E}">
        <p14:creationId xmlns:p14="http://schemas.microsoft.com/office/powerpoint/2010/main" val="27505732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i.MX6Q</a:t>
            </a:r>
            <a:endParaRPr lang="en-US" dirty="0"/>
          </a:p>
        </p:txBody>
      </p:sp>
      <p:sp>
        <p:nvSpPr>
          <p:cNvPr id="3" name="Content Placeholder 2"/>
          <p:cNvSpPr>
            <a:spLocks noGrp="1"/>
          </p:cNvSpPr>
          <p:nvPr>
            <p:ph idx="1"/>
          </p:nvPr>
        </p:nvSpPr>
        <p:spPr/>
        <p:txBody>
          <a:bodyPr>
            <a:normAutofit/>
          </a:bodyPr>
          <a:lstStyle/>
          <a:p>
            <a:r>
              <a:rPr lang="en-US" dirty="0" smtClean="0"/>
              <a:t>Our i.MX6Q board is also USB HID</a:t>
            </a:r>
          </a:p>
          <a:p>
            <a:pPr lvl="1"/>
            <a:r>
              <a:rPr lang="en-US" dirty="0" smtClean="0"/>
              <a:t>We I have some experience with HID</a:t>
            </a:r>
          </a:p>
          <a:p>
            <a:pPr lvl="1"/>
            <a:endParaRPr lang="en-US" dirty="0"/>
          </a:p>
          <a:p>
            <a:r>
              <a:rPr lang="en-US" dirty="0" smtClean="0"/>
              <a:t>Open a connection</a:t>
            </a:r>
          </a:p>
          <a:p>
            <a:r>
              <a:rPr lang="en-US" dirty="0" smtClean="0"/>
              <a:t>Sent a “report request”</a:t>
            </a:r>
          </a:p>
          <a:p>
            <a:r>
              <a:rPr lang="en-US" dirty="0" smtClean="0"/>
              <a:t>Receive a “report”</a:t>
            </a:r>
          </a:p>
        </p:txBody>
      </p:sp>
    </p:spTree>
    <p:extLst>
      <p:ext uri="{BB962C8B-B14F-4D97-AF65-F5344CB8AC3E}">
        <p14:creationId xmlns:p14="http://schemas.microsoft.com/office/powerpoint/2010/main" val="15774363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WH1080 USB HID Protocol</a:t>
            </a:r>
            <a:endParaRPr lang="en-US" dirty="0"/>
          </a:p>
        </p:txBody>
      </p:sp>
      <p:sp>
        <p:nvSpPr>
          <p:cNvPr id="3" name="Content Placeholder 2"/>
          <p:cNvSpPr>
            <a:spLocks noGrp="1"/>
          </p:cNvSpPr>
          <p:nvPr>
            <p:ph idx="1"/>
          </p:nvPr>
        </p:nvSpPr>
        <p:spPr/>
        <p:txBody>
          <a:bodyPr/>
          <a:lstStyle/>
          <a:p>
            <a:r>
              <a:rPr lang="en-US" dirty="0" smtClean="0"/>
              <a:t>I send 8 bytes (1 x USB 1.0 packet)</a:t>
            </a:r>
          </a:p>
          <a:p>
            <a:pPr lvl="1"/>
            <a:r>
              <a:rPr lang="en-US" dirty="0" smtClean="0"/>
              <a:t>The device has 64KB “RAM”</a:t>
            </a:r>
          </a:p>
          <a:p>
            <a:pPr lvl="1"/>
            <a:endParaRPr lang="en-US" dirty="0" smtClean="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351807670"/>
              </p:ext>
            </p:extLst>
          </p:nvPr>
        </p:nvGraphicFramePr>
        <p:xfrm>
          <a:off x="2657402" y="3006964"/>
          <a:ext cx="3829196" cy="3337560"/>
        </p:xfrm>
        <a:graphic>
          <a:graphicData uri="http://schemas.openxmlformats.org/drawingml/2006/table">
            <a:tbl>
              <a:tblPr firstRow="1" bandRow="1">
                <a:tableStyleId>{2D5ABB26-0587-4C30-8999-92F81FD0307C}</a:tableStyleId>
              </a:tblPr>
              <a:tblGrid>
                <a:gridCol w="614680"/>
                <a:gridCol w="1126636"/>
                <a:gridCol w="2087880"/>
              </a:tblGrid>
              <a:tr h="370840">
                <a:tc>
                  <a:txBody>
                    <a:bodyPr/>
                    <a:lstStyle/>
                    <a:p>
                      <a:r>
                        <a:rPr lang="en-US" dirty="0" smtClean="0"/>
                        <a:t>Byte</a:t>
                      </a:r>
                      <a:endParaRPr lang="en-US" dirty="0">
                        <a:solidFill>
                          <a:srgbClr val="FFFF00"/>
                        </a:solidFill>
                      </a:endParaRPr>
                    </a:p>
                  </a:txBody>
                  <a:tcPr>
                    <a:lnR w="19050" cap="flat" cmpd="sng" algn="ctr">
                      <a:noFill/>
                      <a:prstDash val="solid"/>
                      <a:round/>
                      <a:headEnd type="none" w="med" len="med"/>
                      <a:tailEnd type="none" w="med" len="med"/>
                    </a:lnR>
                    <a:lnT w="19050" cap="flat" cmpd="sng" algn="ctr">
                      <a:solidFill>
                        <a:srgbClr val="FFFF00"/>
                      </a:solidFill>
                      <a:prstDash val="solid"/>
                      <a:round/>
                      <a:headEnd type="none" w="med" len="med"/>
                      <a:tailEnd type="none" w="med" len="med"/>
                    </a:lnT>
                    <a:lnB w="19050" cap="flat" cmpd="sng" algn="ctr">
                      <a:solidFill>
                        <a:srgbClr val="FFFF00"/>
                      </a:solidFill>
                      <a:prstDash val="solid"/>
                      <a:round/>
                      <a:headEnd type="none" w="med" len="med"/>
                      <a:tailEnd type="none" w="med" len="med"/>
                    </a:lnB>
                  </a:tcPr>
                </a:tc>
                <a:tc>
                  <a:txBody>
                    <a:bodyPr/>
                    <a:lstStyle/>
                    <a:p>
                      <a:r>
                        <a:rPr lang="en-US" dirty="0" smtClean="0"/>
                        <a:t>Value</a:t>
                      </a:r>
                      <a:endParaRPr lang="en-US" dirty="0">
                        <a:solidFill>
                          <a:srgbClr val="FFFF00"/>
                        </a:solidFill>
                      </a:endParaRPr>
                    </a:p>
                  </a:txBody>
                  <a:tcPr>
                    <a:lnL w="19050" cap="flat" cmpd="sng" algn="ctr">
                      <a:noFill/>
                      <a:prstDash val="solid"/>
                      <a:round/>
                      <a:headEnd type="none" w="med" len="med"/>
                      <a:tailEnd type="none" w="med" len="med"/>
                    </a:lnL>
                    <a:lnT w="19050" cap="flat" cmpd="sng" algn="ctr">
                      <a:solidFill>
                        <a:srgbClr val="FFFF00"/>
                      </a:solidFill>
                      <a:prstDash val="solid"/>
                      <a:round/>
                      <a:headEnd type="none" w="med" len="med"/>
                      <a:tailEnd type="none" w="med" len="med"/>
                    </a:lnT>
                    <a:lnB w="19050" cap="flat" cmpd="sng" algn="ctr">
                      <a:solidFill>
                        <a:srgbClr val="FFFF00"/>
                      </a:solidFill>
                      <a:prstDash val="solid"/>
                      <a:round/>
                      <a:headEnd type="none" w="med" len="med"/>
                      <a:tailEnd type="none" w="med" len="med"/>
                    </a:lnB>
                  </a:tcPr>
                </a:tc>
                <a:tc>
                  <a:txBody>
                    <a:bodyPr/>
                    <a:lstStyle/>
                    <a:p>
                      <a:r>
                        <a:rPr lang="en-US" dirty="0" smtClean="0"/>
                        <a:t>Meaning</a:t>
                      </a:r>
                      <a:endParaRPr lang="en-US" dirty="0">
                        <a:solidFill>
                          <a:srgbClr val="FFFF00"/>
                        </a:solidFill>
                      </a:endParaRPr>
                    </a:p>
                  </a:txBody>
                  <a:tcPr>
                    <a:lnT w="19050" cap="flat" cmpd="sng" algn="ctr">
                      <a:solidFill>
                        <a:srgbClr val="FFFF00"/>
                      </a:solidFill>
                      <a:prstDash val="solid"/>
                      <a:round/>
                      <a:headEnd type="none" w="med" len="med"/>
                      <a:tailEnd type="none" w="med" len="med"/>
                    </a:lnT>
                    <a:lnB w="19050" cap="flat" cmpd="sng" algn="ctr">
                      <a:solidFill>
                        <a:srgbClr val="FFFF00"/>
                      </a:solidFill>
                      <a:prstDash val="solid"/>
                      <a:round/>
                      <a:headEnd type="none" w="med" len="med"/>
                      <a:tailEnd type="none" w="med" len="med"/>
                    </a:lnB>
                  </a:tcPr>
                </a:tc>
              </a:tr>
              <a:tr h="370840">
                <a:tc>
                  <a:txBody>
                    <a:bodyPr/>
                    <a:lstStyle/>
                    <a:p>
                      <a:r>
                        <a:rPr lang="en-US" dirty="0" smtClean="0"/>
                        <a:t>0</a:t>
                      </a:r>
                      <a:endParaRPr lang="en-US" dirty="0">
                        <a:solidFill>
                          <a:srgbClr val="FFFF00"/>
                        </a:solidFill>
                      </a:endParaRPr>
                    </a:p>
                  </a:txBody>
                  <a:tcPr>
                    <a:lnT w="19050" cap="flat" cmpd="sng" algn="ctr">
                      <a:solidFill>
                        <a:srgbClr val="FFFF00"/>
                      </a:solidFill>
                      <a:prstDash val="solid"/>
                      <a:round/>
                      <a:headEnd type="none" w="med" len="med"/>
                      <a:tailEnd type="none" w="med" len="med"/>
                    </a:lnT>
                  </a:tcPr>
                </a:tc>
                <a:tc>
                  <a:txBody>
                    <a:bodyPr/>
                    <a:lstStyle/>
                    <a:p>
                      <a:r>
                        <a:rPr lang="en-US" dirty="0" smtClean="0"/>
                        <a:t>0xA1</a:t>
                      </a:r>
                      <a:endParaRPr lang="en-US" dirty="0">
                        <a:solidFill>
                          <a:srgbClr val="FFFF00"/>
                        </a:solidFill>
                      </a:endParaRPr>
                    </a:p>
                  </a:txBody>
                  <a:tcPr>
                    <a:lnT w="19050" cap="flat" cmpd="sng" algn="ctr">
                      <a:solidFill>
                        <a:srgbClr val="FFFF00"/>
                      </a:solidFill>
                      <a:prstDash val="solid"/>
                      <a:round/>
                      <a:headEnd type="none" w="med" len="med"/>
                      <a:tailEnd type="none" w="med" len="med"/>
                    </a:lnT>
                  </a:tcPr>
                </a:tc>
                <a:tc>
                  <a:txBody>
                    <a:bodyPr/>
                    <a:lstStyle/>
                    <a:p>
                      <a:r>
                        <a:rPr lang="en-US" dirty="0" smtClean="0"/>
                        <a:t>READ</a:t>
                      </a:r>
                      <a:endParaRPr lang="en-US" dirty="0">
                        <a:solidFill>
                          <a:srgbClr val="FFFF00"/>
                        </a:solidFill>
                      </a:endParaRPr>
                    </a:p>
                  </a:txBody>
                  <a:tcPr>
                    <a:lnT w="19050" cap="flat" cmpd="sng" algn="ctr">
                      <a:solidFill>
                        <a:srgbClr val="FFFF00"/>
                      </a:solidFill>
                      <a:prstDash val="solid"/>
                      <a:round/>
                      <a:headEnd type="none" w="med" len="med"/>
                      <a:tailEnd type="none" w="med" len="med"/>
                    </a:lnT>
                  </a:tcPr>
                </a:tc>
              </a:tr>
              <a:tr h="370840">
                <a:tc>
                  <a:txBody>
                    <a:bodyPr/>
                    <a:lstStyle/>
                    <a:p>
                      <a:r>
                        <a:rPr lang="en-US" dirty="0" smtClean="0"/>
                        <a:t>1</a:t>
                      </a:r>
                      <a:endParaRPr lang="en-US" dirty="0">
                        <a:solidFill>
                          <a:srgbClr val="FFFF00"/>
                        </a:solidFill>
                      </a:endParaRPr>
                    </a:p>
                  </a:txBody>
                  <a:tcPr/>
                </a:tc>
                <a:tc>
                  <a:txBody>
                    <a:bodyPr/>
                    <a:lstStyle/>
                    <a:p>
                      <a:r>
                        <a:rPr lang="en-US" dirty="0" err="1" smtClean="0"/>
                        <a:t>Addr</a:t>
                      </a:r>
                      <a:r>
                        <a:rPr lang="en-US" baseline="0" dirty="0" err="1" smtClean="0"/>
                        <a:t>Hi</a:t>
                      </a:r>
                      <a:endParaRPr lang="en-US" dirty="0">
                        <a:solidFill>
                          <a:srgbClr val="FFFF00"/>
                        </a:solidFill>
                      </a:endParaRPr>
                    </a:p>
                  </a:txBody>
                  <a:tcPr/>
                </a:tc>
                <a:tc>
                  <a:txBody>
                    <a:bodyPr/>
                    <a:lstStyle/>
                    <a:p>
                      <a:r>
                        <a:rPr lang="en-US" dirty="0" smtClean="0"/>
                        <a:t>High byte of address</a:t>
                      </a:r>
                      <a:endParaRPr lang="en-US" dirty="0">
                        <a:solidFill>
                          <a:srgbClr val="FFFF00"/>
                        </a:solidFill>
                      </a:endParaRPr>
                    </a:p>
                  </a:txBody>
                  <a:tcPr/>
                </a:tc>
              </a:tr>
              <a:tr h="370840">
                <a:tc>
                  <a:txBody>
                    <a:bodyPr/>
                    <a:lstStyle/>
                    <a:p>
                      <a:r>
                        <a:rPr lang="en-US" dirty="0" smtClean="0"/>
                        <a:t>2</a:t>
                      </a:r>
                      <a:endParaRPr lang="en-US" dirty="0">
                        <a:solidFill>
                          <a:srgbClr val="FFFF00"/>
                        </a:solidFill>
                      </a:endParaRPr>
                    </a:p>
                  </a:txBody>
                  <a:tcPr/>
                </a:tc>
                <a:tc>
                  <a:txBody>
                    <a:bodyPr/>
                    <a:lstStyle/>
                    <a:p>
                      <a:r>
                        <a:rPr lang="en-US" dirty="0" err="1" smtClean="0"/>
                        <a:t>AddrLo</a:t>
                      </a:r>
                      <a:endParaRPr lang="en-US" dirty="0">
                        <a:solidFill>
                          <a:srgbClr val="FFFF00"/>
                        </a:solidFill>
                      </a:endParaRPr>
                    </a:p>
                  </a:txBody>
                  <a:tcPr/>
                </a:tc>
                <a:tc>
                  <a:txBody>
                    <a:bodyPr/>
                    <a:lstStyle/>
                    <a:p>
                      <a:r>
                        <a:rPr lang="en-US" dirty="0" smtClean="0"/>
                        <a:t>Low byte of address</a:t>
                      </a:r>
                      <a:endParaRPr lang="en-US" dirty="0">
                        <a:solidFill>
                          <a:srgbClr val="FFFF00"/>
                        </a:solidFill>
                      </a:endParaRPr>
                    </a:p>
                  </a:txBody>
                  <a:tcPr/>
                </a:tc>
              </a:tr>
              <a:tr h="370840">
                <a:tc>
                  <a:txBody>
                    <a:bodyPr/>
                    <a:lstStyle/>
                    <a:p>
                      <a:r>
                        <a:rPr lang="en-US" dirty="0" smtClean="0"/>
                        <a:t>3</a:t>
                      </a:r>
                      <a:endParaRPr lang="en-US" dirty="0">
                        <a:solidFill>
                          <a:srgbClr val="FFFF00"/>
                        </a:solidFill>
                      </a:endParaRPr>
                    </a:p>
                  </a:txBody>
                  <a:tcPr/>
                </a:tc>
                <a:tc>
                  <a:txBody>
                    <a:bodyPr/>
                    <a:lstStyle/>
                    <a:p>
                      <a:r>
                        <a:rPr lang="en-US" dirty="0" smtClean="0"/>
                        <a:t>0x20</a:t>
                      </a:r>
                      <a:endParaRPr lang="en-US" dirty="0">
                        <a:solidFill>
                          <a:srgbClr val="FFFF00"/>
                        </a:solidFill>
                      </a:endParaRPr>
                    </a:p>
                  </a:txBody>
                  <a:tcPr/>
                </a:tc>
                <a:tc>
                  <a:txBody>
                    <a:bodyPr/>
                    <a:lstStyle/>
                    <a:p>
                      <a:r>
                        <a:rPr lang="en-US" dirty="0" smtClean="0"/>
                        <a:t>End of</a:t>
                      </a:r>
                      <a:r>
                        <a:rPr lang="en-US" baseline="0" dirty="0" smtClean="0"/>
                        <a:t> message</a:t>
                      </a:r>
                      <a:endParaRPr lang="en-US" dirty="0">
                        <a:solidFill>
                          <a:srgbClr val="FFFF00"/>
                        </a:solidFill>
                      </a:endParaRPr>
                    </a:p>
                  </a:txBody>
                  <a:tcPr/>
                </a:tc>
              </a:tr>
              <a:tr h="370840">
                <a:tc>
                  <a:txBody>
                    <a:bodyPr/>
                    <a:lstStyle/>
                    <a:p>
                      <a:r>
                        <a:rPr lang="en-US" dirty="0" smtClean="0"/>
                        <a:t>4</a:t>
                      </a:r>
                      <a:endParaRPr lang="en-US" dirty="0">
                        <a:solidFill>
                          <a:srgbClr val="FFFF00"/>
                        </a:solidFill>
                      </a:endParaRPr>
                    </a:p>
                  </a:txBody>
                  <a:tcPr/>
                </a:tc>
                <a:tc>
                  <a:txBody>
                    <a:bodyPr/>
                    <a:lstStyle/>
                    <a:p>
                      <a:r>
                        <a:rPr lang="en-US" dirty="0" smtClean="0"/>
                        <a:t>0xA1</a:t>
                      </a:r>
                      <a:endParaRPr lang="en-US" dirty="0">
                        <a:solidFill>
                          <a:srgbClr val="FFFF00"/>
                        </a:solidFill>
                      </a:endParaRPr>
                    </a:p>
                  </a:txBody>
                  <a:tcPr/>
                </a:tc>
                <a:tc>
                  <a:txBody>
                    <a:bodyPr/>
                    <a:lstStyle/>
                    <a:p>
                      <a:r>
                        <a:rPr lang="en-US" dirty="0" smtClean="0"/>
                        <a:t>READ</a:t>
                      </a:r>
                      <a:endParaRPr lang="en-US" dirty="0">
                        <a:solidFill>
                          <a:srgbClr val="FFFF00"/>
                        </a:solidFill>
                      </a:endParaRPr>
                    </a:p>
                  </a:txBody>
                  <a:tcPr/>
                </a:tc>
              </a:tr>
              <a:tr h="370840">
                <a:tc>
                  <a:txBody>
                    <a:bodyPr/>
                    <a:lstStyle/>
                    <a:p>
                      <a:r>
                        <a:rPr lang="en-US" dirty="0" smtClean="0"/>
                        <a:t>5</a:t>
                      </a:r>
                      <a:endParaRPr lang="en-US" dirty="0">
                        <a:solidFill>
                          <a:srgbClr val="FFFF00"/>
                        </a:solidFill>
                      </a:endParaRPr>
                    </a:p>
                  </a:txBody>
                  <a:tcPr/>
                </a:tc>
                <a:tc>
                  <a:txBody>
                    <a:bodyPr/>
                    <a:lstStyle/>
                    <a:p>
                      <a:r>
                        <a:rPr lang="en-US" dirty="0" err="1" smtClean="0"/>
                        <a:t>Addr</a:t>
                      </a:r>
                      <a:r>
                        <a:rPr lang="en-US" baseline="0" dirty="0" err="1" smtClean="0"/>
                        <a:t>Hi</a:t>
                      </a:r>
                      <a:endParaRPr lang="en-US" dirty="0">
                        <a:solidFill>
                          <a:srgbClr val="FFFF00"/>
                        </a:solidFill>
                      </a:endParaRPr>
                    </a:p>
                  </a:txBody>
                  <a:tcPr/>
                </a:tc>
                <a:tc>
                  <a:txBody>
                    <a:bodyPr/>
                    <a:lstStyle/>
                    <a:p>
                      <a:r>
                        <a:rPr lang="en-US" dirty="0" smtClean="0"/>
                        <a:t>High byte of address</a:t>
                      </a:r>
                      <a:endParaRPr lang="en-US" dirty="0">
                        <a:solidFill>
                          <a:srgbClr val="FFFF00"/>
                        </a:solidFill>
                      </a:endParaRPr>
                    </a:p>
                  </a:txBody>
                  <a:tcPr/>
                </a:tc>
              </a:tr>
              <a:tr h="370840">
                <a:tc>
                  <a:txBody>
                    <a:bodyPr/>
                    <a:lstStyle/>
                    <a:p>
                      <a:r>
                        <a:rPr lang="en-US" dirty="0" smtClean="0"/>
                        <a:t>6</a:t>
                      </a:r>
                      <a:endParaRPr lang="en-US" dirty="0">
                        <a:solidFill>
                          <a:srgbClr val="FFFF00"/>
                        </a:solidFill>
                      </a:endParaRPr>
                    </a:p>
                  </a:txBody>
                  <a:tcPr/>
                </a:tc>
                <a:tc>
                  <a:txBody>
                    <a:bodyPr/>
                    <a:lstStyle/>
                    <a:p>
                      <a:r>
                        <a:rPr lang="en-US" dirty="0" err="1" smtClean="0"/>
                        <a:t>AddrLo</a:t>
                      </a:r>
                      <a:endParaRPr lang="en-US" dirty="0">
                        <a:solidFill>
                          <a:srgbClr val="FFFF00"/>
                        </a:solidFill>
                      </a:endParaRPr>
                    </a:p>
                  </a:txBody>
                  <a:tcPr/>
                </a:tc>
                <a:tc>
                  <a:txBody>
                    <a:bodyPr/>
                    <a:lstStyle/>
                    <a:p>
                      <a:r>
                        <a:rPr lang="en-US" dirty="0" smtClean="0"/>
                        <a:t>Low </a:t>
                      </a:r>
                      <a:r>
                        <a:rPr lang="en-US" dirty="0" smtClean="0"/>
                        <a:t>byte of address</a:t>
                      </a:r>
                      <a:endParaRPr lang="en-US" dirty="0">
                        <a:solidFill>
                          <a:srgbClr val="FFFF00"/>
                        </a:solidFill>
                      </a:endParaRPr>
                    </a:p>
                  </a:txBody>
                  <a:tcPr/>
                </a:tc>
              </a:tr>
              <a:tr h="370840">
                <a:tc>
                  <a:txBody>
                    <a:bodyPr/>
                    <a:lstStyle/>
                    <a:p>
                      <a:r>
                        <a:rPr lang="en-US" dirty="0" smtClean="0"/>
                        <a:t>7</a:t>
                      </a:r>
                      <a:endParaRPr lang="en-US" dirty="0">
                        <a:solidFill>
                          <a:srgbClr val="FFFF00"/>
                        </a:solidFill>
                      </a:endParaRPr>
                    </a:p>
                  </a:txBody>
                  <a:tcPr>
                    <a:lnB w="19050" cap="flat" cmpd="sng" algn="ctr">
                      <a:solidFill>
                        <a:srgbClr val="FFFF00"/>
                      </a:solidFill>
                      <a:prstDash val="solid"/>
                      <a:round/>
                      <a:headEnd type="none" w="med" len="med"/>
                      <a:tailEnd type="none" w="med" len="med"/>
                    </a:lnB>
                  </a:tcPr>
                </a:tc>
                <a:tc>
                  <a:txBody>
                    <a:bodyPr/>
                    <a:lstStyle/>
                    <a:p>
                      <a:r>
                        <a:rPr lang="en-US" dirty="0" smtClean="0"/>
                        <a:t>0x20</a:t>
                      </a:r>
                      <a:endParaRPr lang="en-US" dirty="0">
                        <a:solidFill>
                          <a:srgbClr val="FFFF00"/>
                        </a:solidFill>
                      </a:endParaRPr>
                    </a:p>
                  </a:txBody>
                  <a:tcPr>
                    <a:lnB w="19050" cap="flat" cmpd="sng" algn="ctr">
                      <a:solidFill>
                        <a:srgbClr val="FFFF00"/>
                      </a:solidFill>
                      <a:prstDash val="solid"/>
                      <a:round/>
                      <a:headEnd type="none" w="med" len="med"/>
                      <a:tailEnd type="none" w="med" len="med"/>
                    </a:lnB>
                  </a:tcPr>
                </a:tc>
                <a:tc>
                  <a:txBody>
                    <a:bodyPr/>
                    <a:lstStyle/>
                    <a:p>
                      <a:r>
                        <a:rPr lang="en-US" dirty="0" smtClean="0"/>
                        <a:t>End of message</a:t>
                      </a:r>
                      <a:endParaRPr lang="en-US" dirty="0">
                        <a:solidFill>
                          <a:srgbClr val="FFFF00"/>
                        </a:solidFill>
                      </a:endParaRPr>
                    </a:p>
                  </a:txBody>
                  <a:tcPr>
                    <a:lnB w="19050" cap="flat" cmpd="sng" algn="ctr">
                      <a:solidFill>
                        <a:srgbClr val="FFFF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9190527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WH1080 USB HID Protocol</a:t>
            </a:r>
          </a:p>
        </p:txBody>
      </p:sp>
      <p:sp>
        <p:nvSpPr>
          <p:cNvPr id="3" name="Content Placeholder 2"/>
          <p:cNvSpPr>
            <a:spLocks noGrp="1"/>
          </p:cNvSpPr>
          <p:nvPr>
            <p:ph idx="1"/>
          </p:nvPr>
        </p:nvSpPr>
        <p:spPr>
          <a:xfrm>
            <a:off x="457200" y="1278216"/>
            <a:ext cx="8229600" cy="4525963"/>
          </a:xfrm>
        </p:spPr>
        <p:txBody>
          <a:bodyPr/>
          <a:lstStyle/>
          <a:p>
            <a:r>
              <a:rPr lang="en-US" dirty="0" smtClean="0"/>
              <a:t>Device responds with 32-bytes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812519145"/>
              </p:ext>
            </p:extLst>
          </p:nvPr>
        </p:nvGraphicFramePr>
        <p:xfrm>
          <a:off x="1046124" y="1906822"/>
          <a:ext cx="7051752" cy="4754880"/>
        </p:xfrm>
        <a:graphic>
          <a:graphicData uri="http://schemas.openxmlformats.org/drawingml/2006/table">
            <a:tbl>
              <a:tblPr firstRow="1" bandRow="1">
                <a:tableStyleId>{2D5ABB26-0587-4C30-8999-92F81FD0307C}</a:tableStyleId>
              </a:tblPr>
              <a:tblGrid>
                <a:gridCol w="716317"/>
                <a:gridCol w="6335435"/>
              </a:tblGrid>
              <a:tr h="163271">
                <a:tc>
                  <a:txBody>
                    <a:bodyPr/>
                    <a:lstStyle/>
                    <a:p>
                      <a:r>
                        <a:rPr lang="en-US" sz="1800" dirty="0" smtClean="0"/>
                        <a:t>Byte</a:t>
                      </a:r>
                      <a:endParaRPr lang="en-US" sz="1800" dirty="0"/>
                    </a:p>
                  </a:txBody>
                  <a:tcPr>
                    <a:lnT w="19050" cap="flat" cmpd="sng" algn="ctr">
                      <a:solidFill>
                        <a:srgbClr val="FFFF00"/>
                      </a:solidFill>
                      <a:prstDash val="solid"/>
                      <a:round/>
                      <a:headEnd type="none" w="med" len="med"/>
                      <a:tailEnd type="none" w="med" len="med"/>
                    </a:lnT>
                    <a:lnB w="19050" cap="flat" cmpd="sng" algn="ctr">
                      <a:solidFill>
                        <a:srgbClr val="FFFF00"/>
                      </a:solidFill>
                      <a:prstDash val="solid"/>
                      <a:round/>
                      <a:headEnd type="none" w="med" len="med"/>
                      <a:tailEnd type="none" w="med" len="med"/>
                    </a:lnB>
                  </a:tcPr>
                </a:tc>
                <a:tc>
                  <a:txBody>
                    <a:bodyPr/>
                    <a:lstStyle/>
                    <a:p>
                      <a:r>
                        <a:rPr lang="en-US" sz="1800" dirty="0" smtClean="0"/>
                        <a:t>Meaning</a:t>
                      </a:r>
                      <a:endParaRPr lang="en-US" sz="1800" dirty="0"/>
                    </a:p>
                  </a:txBody>
                  <a:tcPr>
                    <a:lnT w="19050" cap="flat" cmpd="sng" algn="ctr">
                      <a:solidFill>
                        <a:srgbClr val="FFFF00"/>
                      </a:solidFill>
                      <a:prstDash val="solid"/>
                      <a:round/>
                      <a:headEnd type="none" w="med" len="med"/>
                      <a:tailEnd type="none" w="med" len="med"/>
                    </a:lnT>
                    <a:lnB w="19050" cap="flat" cmpd="sng" algn="ctr">
                      <a:solidFill>
                        <a:srgbClr val="FFFF00"/>
                      </a:solidFill>
                      <a:prstDash val="solid"/>
                      <a:round/>
                      <a:headEnd type="none" w="med" len="med"/>
                      <a:tailEnd type="none" w="med" len="med"/>
                    </a:lnB>
                  </a:tcPr>
                </a:tc>
              </a:tr>
              <a:tr h="254970">
                <a:tc>
                  <a:txBody>
                    <a:bodyPr/>
                    <a:lstStyle/>
                    <a:p>
                      <a:r>
                        <a:rPr lang="en-US" sz="1800" dirty="0" smtClean="0"/>
                        <a:t>0</a:t>
                      </a:r>
                      <a:endParaRPr lang="en-US" sz="1800" dirty="0"/>
                    </a:p>
                  </a:txBody>
                  <a:tcPr>
                    <a:lnT w="19050" cap="flat" cmpd="sng" algn="ctr">
                      <a:solidFill>
                        <a:srgbClr val="FFFF00"/>
                      </a:solidFill>
                      <a:prstDash val="solid"/>
                      <a:round/>
                      <a:headEnd type="none" w="med" len="med"/>
                      <a:tailEnd type="none" w="med" len="med"/>
                    </a:lnT>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dirty="0" smtClean="0"/>
                        <a:t>Minutes since previously</a:t>
                      </a:r>
                      <a:r>
                        <a:rPr lang="en-US" sz="1800" baseline="0" dirty="0" smtClean="0"/>
                        <a:t> stored reading</a:t>
                      </a:r>
                      <a:endParaRPr lang="en-US" sz="1800" dirty="0" smtClean="0"/>
                    </a:p>
                  </a:txBody>
                  <a:tcPr>
                    <a:lnT w="19050" cap="flat" cmpd="sng" algn="ctr">
                      <a:solidFill>
                        <a:srgbClr val="FFFF00"/>
                      </a:solidFill>
                      <a:prstDash val="solid"/>
                      <a:round/>
                      <a:headEnd type="none" w="med" len="med"/>
                      <a:tailEnd type="none" w="med" len="med"/>
                    </a:lnT>
                  </a:tcPr>
                </a:tc>
              </a:tr>
              <a:tr h="163271">
                <a:tc>
                  <a:txBody>
                    <a:bodyPr/>
                    <a:lstStyle/>
                    <a:p>
                      <a:r>
                        <a:rPr lang="en-US" sz="1800" dirty="0" smtClean="0"/>
                        <a:t>1</a:t>
                      </a:r>
                      <a:endParaRPr lang="en-US" sz="1800" dirty="0"/>
                    </a:p>
                  </a:txBody>
                  <a:tcPr/>
                </a:tc>
                <a:tc>
                  <a:txBody>
                    <a:bodyPr/>
                    <a:lstStyle/>
                    <a:p>
                      <a:r>
                        <a:rPr lang="en-US" sz="1800" dirty="0" smtClean="0"/>
                        <a:t>Base station </a:t>
                      </a:r>
                      <a:r>
                        <a:rPr lang="en-US" sz="1800" baseline="0" dirty="0" smtClean="0">
                          <a:solidFill>
                            <a:srgbClr val="FFFF00"/>
                          </a:solidFill>
                        </a:rPr>
                        <a:t>humidity</a:t>
                      </a:r>
                      <a:r>
                        <a:rPr lang="en-US" sz="1800" baseline="0" dirty="0" smtClean="0"/>
                        <a:t> (%)</a:t>
                      </a:r>
                      <a:endParaRPr lang="en-US" sz="1800" dirty="0"/>
                    </a:p>
                  </a:txBody>
                  <a:tcPr/>
                </a:tc>
              </a:tr>
              <a:tr h="163271">
                <a:tc>
                  <a:txBody>
                    <a:bodyPr/>
                    <a:lstStyle/>
                    <a:p>
                      <a:r>
                        <a:rPr lang="en-US" sz="1800" dirty="0" smtClean="0"/>
                        <a:t>2-3</a:t>
                      </a:r>
                      <a:endParaRPr lang="en-US" sz="1800" dirty="0"/>
                    </a:p>
                  </a:txBody>
                  <a:tcPr/>
                </a:tc>
                <a:tc>
                  <a:txBody>
                    <a:bodyPr/>
                    <a:lstStyle/>
                    <a:p>
                      <a:r>
                        <a:rPr lang="en-US" sz="1800" dirty="0" smtClean="0"/>
                        <a:t>Base station </a:t>
                      </a:r>
                      <a:r>
                        <a:rPr lang="en-US" sz="1800" baseline="0" dirty="0" smtClean="0">
                          <a:solidFill>
                            <a:srgbClr val="FFFF00"/>
                          </a:solidFill>
                        </a:rPr>
                        <a:t>temperature</a:t>
                      </a:r>
                      <a:r>
                        <a:rPr lang="en-US" sz="1800" baseline="0" dirty="0" smtClean="0"/>
                        <a:t>  (x * 0.1 = </a:t>
                      </a:r>
                      <a:r>
                        <a:rPr lang="en-US" sz="1800" dirty="0" smtClean="0"/>
                        <a:t>°C</a:t>
                      </a:r>
                      <a:r>
                        <a:rPr lang="en-US" sz="1800" baseline="0" dirty="0" smtClean="0"/>
                        <a:t>)</a:t>
                      </a:r>
                      <a:endParaRPr lang="en-US" sz="1800" dirty="0"/>
                    </a:p>
                  </a:txBody>
                  <a:tcPr/>
                </a:tc>
              </a:tr>
              <a:tr h="163271">
                <a:tc>
                  <a:txBody>
                    <a:bodyPr/>
                    <a:lstStyle/>
                    <a:p>
                      <a:r>
                        <a:rPr lang="en-US" sz="1800" dirty="0" smtClean="0"/>
                        <a:t>4</a:t>
                      </a:r>
                      <a:endParaRPr lang="en-US" sz="18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baseline="0" dirty="0" smtClean="0"/>
                        <a:t>Remote sensor </a:t>
                      </a:r>
                      <a:r>
                        <a:rPr lang="en-US" sz="1800" baseline="0" dirty="0" smtClean="0">
                          <a:solidFill>
                            <a:srgbClr val="FFFF00"/>
                          </a:solidFill>
                        </a:rPr>
                        <a:t>humidity</a:t>
                      </a:r>
                      <a:r>
                        <a:rPr lang="en-US" sz="1800" baseline="0" dirty="0" smtClean="0"/>
                        <a:t> (%)</a:t>
                      </a:r>
                      <a:endParaRPr lang="en-US" sz="1800" dirty="0" smtClean="0"/>
                    </a:p>
                  </a:txBody>
                  <a:tcPr/>
                </a:tc>
              </a:tr>
              <a:tr h="254970">
                <a:tc>
                  <a:txBody>
                    <a:bodyPr/>
                    <a:lstStyle/>
                    <a:p>
                      <a:r>
                        <a:rPr lang="en-US" sz="1800" dirty="0" smtClean="0"/>
                        <a:t>5-6</a:t>
                      </a:r>
                      <a:endParaRPr lang="en-US" sz="18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baseline="0" dirty="0" smtClean="0"/>
                        <a:t>Remote sensor </a:t>
                      </a:r>
                      <a:r>
                        <a:rPr lang="en-US" sz="1800" baseline="0" dirty="0" smtClean="0">
                          <a:solidFill>
                            <a:srgbClr val="FFFF00"/>
                          </a:solidFill>
                        </a:rPr>
                        <a:t>temperature</a:t>
                      </a:r>
                      <a:r>
                        <a:rPr lang="en-US" sz="1800" baseline="0" dirty="0" smtClean="0"/>
                        <a:t>  (x * 0.1 = </a:t>
                      </a:r>
                      <a:r>
                        <a:rPr lang="en-US" sz="1800" dirty="0" smtClean="0"/>
                        <a:t>°C</a:t>
                      </a:r>
                      <a:r>
                        <a:rPr lang="en-US" sz="1800" baseline="0" dirty="0" smtClean="0"/>
                        <a:t>)</a:t>
                      </a:r>
                      <a:endParaRPr lang="en-US" sz="1800" dirty="0" smtClean="0"/>
                    </a:p>
                  </a:txBody>
                  <a:tcPr/>
                </a:tc>
              </a:tr>
              <a:tr h="163271">
                <a:tc>
                  <a:txBody>
                    <a:bodyPr/>
                    <a:lstStyle/>
                    <a:p>
                      <a:r>
                        <a:rPr lang="en-US" sz="1800" dirty="0" smtClean="0"/>
                        <a:t>7-8</a:t>
                      </a:r>
                      <a:endParaRPr lang="en-US" sz="1800" dirty="0"/>
                    </a:p>
                  </a:txBody>
                  <a:tcPr/>
                </a:tc>
                <a:tc>
                  <a:txBody>
                    <a:bodyPr/>
                    <a:lstStyle/>
                    <a:p>
                      <a:r>
                        <a:rPr lang="en-US" sz="1800" dirty="0" smtClean="0"/>
                        <a:t>Absolute </a:t>
                      </a:r>
                      <a:r>
                        <a:rPr lang="en-US" sz="1800" dirty="0" smtClean="0">
                          <a:solidFill>
                            <a:srgbClr val="FFFF00"/>
                          </a:solidFill>
                        </a:rPr>
                        <a:t>pressure</a:t>
                      </a:r>
                      <a:r>
                        <a:rPr lang="en-US" sz="1800" dirty="0" smtClean="0"/>
                        <a:t> (x/10</a:t>
                      </a:r>
                      <a:r>
                        <a:rPr lang="en-US" sz="1800" baseline="0" dirty="0" smtClean="0"/>
                        <a:t> = </a:t>
                      </a:r>
                      <a:r>
                        <a:rPr lang="en-US" sz="1800" baseline="0" dirty="0" err="1" smtClean="0"/>
                        <a:t>hPa</a:t>
                      </a:r>
                      <a:r>
                        <a:rPr lang="en-US" sz="1800" baseline="0" dirty="0" smtClean="0"/>
                        <a:t>)</a:t>
                      </a:r>
                      <a:endParaRPr lang="en-US" sz="1800" dirty="0"/>
                    </a:p>
                  </a:txBody>
                  <a:tcPr/>
                </a:tc>
              </a:tr>
              <a:tr h="163271">
                <a:tc>
                  <a:txBody>
                    <a:bodyPr/>
                    <a:lstStyle/>
                    <a:p>
                      <a:r>
                        <a:rPr lang="en-US" sz="1800" dirty="0" smtClean="0"/>
                        <a:t>9</a:t>
                      </a:r>
                      <a:endParaRPr lang="en-US" sz="1800" dirty="0"/>
                    </a:p>
                  </a:txBody>
                  <a:tcPr/>
                </a:tc>
                <a:tc>
                  <a:txBody>
                    <a:bodyPr/>
                    <a:lstStyle/>
                    <a:p>
                      <a:r>
                        <a:rPr lang="en-US" sz="1800" dirty="0" smtClean="0"/>
                        <a:t>Average </a:t>
                      </a:r>
                      <a:r>
                        <a:rPr lang="en-US" sz="1800" dirty="0" smtClean="0">
                          <a:solidFill>
                            <a:srgbClr val="FFFF00"/>
                          </a:solidFill>
                        </a:rPr>
                        <a:t>wind speed</a:t>
                      </a:r>
                      <a:r>
                        <a:rPr lang="en-US" sz="1800" baseline="0" dirty="0" smtClean="0">
                          <a:solidFill>
                            <a:srgbClr val="FFFF00"/>
                          </a:solidFill>
                        </a:rPr>
                        <a:t> </a:t>
                      </a:r>
                      <a:r>
                        <a:rPr lang="en-US" sz="1800" baseline="0" dirty="0" smtClean="0"/>
                        <a:t>(low byte) (</a:t>
                      </a:r>
                      <a:r>
                        <a:rPr lang="en-US" sz="1800" baseline="0" dirty="0" smtClean="0"/>
                        <a:t>x * 0.1 </a:t>
                      </a:r>
                      <a:r>
                        <a:rPr lang="en-US" sz="1800" baseline="0" dirty="0" smtClean="0"/>
                        <a:t>= m/s)</a:t>
                      </a:r>
                      <a:endParaRPr lang="en-US" sz="1800" dirty="0"/>
                    </a:p>
                  </a:txBody>
                  <a:tcPr/>
                </a:tc>
              </a:tr>
              <a:tr h="163271">
                <a:tc>
                  <a:txBody>
                    <a:bodyPr/>
                    <a:lstStyle/>
                    <a:p>
                      <a:r>
                        <a:rPr lang="en-US" sz="1800" dirty="0" smtClean="0"/>
                        <a:t>10</a:t>
                      </a:r>
                      <a:endParaRPr lang="en-US" sz="1800" dirty="0"/>
                    </a:p>
                  </a:txBody>
                  <a:tcPr/>
                </a:tc>
                <a:tc>
                  <a:txBody>
                    <a:bodyPr/>
                    <a:lstStyle/>
                    <a:p>
                      <a:r>
                        <a:rPr lang="en-US" sz="1800" dirty="0" smtClean="0">
                          <a:solidFill>
                            <a:srgbClr val="FFFF00"/>
                          </a:solidFill>
                        </a:rPr>
                        <a:t>Gust</a:t>
                      </a:r>
                      <a:r>
                        <a:rPr lang="en-US" sz="1800" dirty="0" smtClean="0"/>
                        <a:t> wind</a:t>
                      </a:r>
                      <a:r>
                        <a:rPr lang="en-US" sz="1800" baseline="0" dirty="0" smtClean="0"/>
                        <a:t> speed (log byte) (</a:t>
                      </a:r>
                      <a:r>
                        <a:rPr lang="en-US" sz="1800" baseline="0" dirty="0" smtClean="0"/>
                        <a:t>x * 0.1 </a:t>
                      </a:r>
                      <a:r>
                        <a:rPr lang="en-US" sz="1800" baseline="0" dirty="0" smtClean="0"/>
                        <a:t>= m/s)</a:t>
                      </a:r>
                      <a:endParaRPr lang="en-US" sz="1800" dirty="0"/>
                    </a:p>
                  </a:txBody>
                  <a:tcPr/>
                </a:tc>
              </a:tr>
              <a:tr h="163271">
                <a:tc>
                  <a:txBody>
                    <a:bodyPr/>
                    <a:lstStyle/>
                    <a:p>
                      <a:r>
                        <a:rPr lang="en-US" sz="1800" dirty="0" smtClean="0"/>
                        <a:t>11</a:t>
                      </a:r>
                      <a:endParaRPr lang="en-US" sz="1800" dirty="0"/>
                    </a:p>
                  </a:txBody>
                  <a:tcPr/>
                </a:tc>
                <a:tc>
                  <a:txBody>
                    <a:bodyPr/>
                    <a:lstStyle/>
                    <a:p>
                      <a:r>
                        <a:rPr lang="en-US" sz="1800" dirty="0" smtClean="0"/>
                        <a:t>Wind speed</a:t>
                      </a:r>
                      <a:r>
                        <a:rPr lang="en-US" sz="1800" baseline="0" dirty="0" smtClean="0"/>
                        <a:t> high byte (top </a:t>
                      </a:r>
                      <a:r>
                        <a:rPr lang="en-US" sz="1800" baseline="0" dirty="0" err="1" smtClean="0"/>
                        <a:t>nybble</a:t>
                      </a:r>
                      <a:r>
                        <a:rPr lang="en-US" sz="1800" baseline="0" dirty="0" smtClean="0"/>
                        <a:t>=gust, bottom </a:t>
                      </a:r>
                      <a:r>
                        <a:rPr lang="en-US" sz="1800" baseline="0" dirty="0" err="1" smtClean="0"/>
                        <a:t>nybble</a:t>
                      </a:r>
                      <a:r>
                        <a:rPr lang="en-US" sz="1800" baseline="0" dirty="0" smtClean="0"/>
                        <a:t> = average)</a:t>
                      </a:r>
                      <a:endParaRPr lang="en-US" sz="1800" dirty="0"/>
                    </a:p>
                  </a:txBody>
                  <a:tcPr/>
                </a:tc>
              </a:tr>
              <a:tr h="163271">
                <a:tc>
                  <a:txBody>
                    <a:bodyPr/>
                    <a:lstStyle/>
                    <a:p>
                      <a:r>
                        <a:rPr lang="en-US" sz="1800" dirty="0" smtClean="0"/>
                        <a:t>12</a:t>
                      </a:r>
                      <a:endParaRPr lang="en-US" sz="1800" dirty="0"/>
                    </a:p>
                  </a:txBody>
                  <a:tcPr/>
                </a:tc>
                <a:tc>
                  <a:txBody>
                    <a:bodyPr/>
                    <a:lstStyle/>
                    <a:p>
                      <a:r>
                        <a:rPr lang="en-US" sz="1800" dirty="0" smtClean="0">
                          <a:solidFill>
                            <a:srgbClr val="FFFF00"/>
                          </a:solidFill>
                        </a:rPr>
                        <a:t>Wind</a:t>
                      </a:r>
                      <a:r>
                        <a:rPr lang="en-US" sz="1800" dirty="0" smtClean="0"/>
                        <a:t> </a:t>
                      </a:r>
                      <a:r>
                        <a:rPr lang="en-US" sz="1800" dirty="0" smtClean="0">
                          <a:solidFill>
                            <a:srgbClr val="FFFF00"/>
                          </a:solidFill>
                        </a:rPr>
                        <a:t>direction</a:t>
                      </a:r>
                      <a:r>
                        <a:rPr lang="en-US" sz="1800" dirty="0" smtClean="0"/>
                        <a:t> (x * 22.5 =</a:t>
                      </a:r>
                      <a:r>
                        <a:rPr lang="en-US" sz="1800" baseline="0" dirty="0" smtClean="0"/>
                        <a:t> angle </a:t>
                      </a:r>
                      <a:r>
                        <a:rPr lang="en-US" sz="1800" dirty="0" smtClean="0"/>
                        <a:t>°</a:t>
                      </a:r>
                      <a:r>
                        <a:rPr lang="en-US" sz="1800" baseline="0" dirty="0" smtClean="0"/>
                        <a:t> from north)</a:t>
                      </a:r>
                      <a:endParaRPr lang="en-US" sz="1800" dirty="0"/>
                    </a:p>
                  </a:txBody>
                  <a:tcPr/>
                </a:tc>
              </a:tr>
              <a:tr h="163271">
                <a:tc>
                  <a:txBody>
                    <a:bodyPr/>
                    <a:lstStyle/>
                    <a:p>
                      <a:r>
                        <a:rPr lang="en-US" sz="1800" dirty="0" smtClean="0"/>
                        <a:t>13-14</a:t>
                      </a:r>
                      <a:endParaRPr lang="en-US" sz="1800" dirty="0"/>
                    </a:p>
                  </a:txBody>
                  <a:tcPr/>
                </a:tc>
                <a:tc>
                  <a:txBody>
                    <a:bodyPr/>
                    <a:lstStyle/>
                    <a:p>
                      <a:r>
                        <a:rPr lang="en-US" sz="1800" dirty="0" smtClean="0">
                          <a:solidFill>
                            <a:srgbClr val="FFFF00"/>
                          </a:solidFill>
                        </a:rPr>
                        <a:t>Rain</a:t>
                      </a:r>
                      <a:r>
                        <a:rPr lang="en-US" sz="1800" baseline="0" dirty="0" smtClean="0">
                          <a:solidFill>
                            <a:srgbClr val="FFFF00"/>
                          </a:solidFill>
                        </a:rPr>
                        <a:t> </a:t>
                      </a:r>
                      <a:r>
                        <a:rPr lang="en-US" sz="1800" baseline="0" dirty="0" smtClean="0"/>
                        <a:t>bucket “fullness” (x*.3 = mm)</a:t>
                      </a:r>
                      <a:endParaRPr lang="en-US" sz="1800" dirty="0"/>
                    </a:p>
                  </a:txBody>
                  <a:tcPr/>
                </a:tc>
              </a:tr>
              <a:tr h="163271">
                <a:tc>
                  <a:txBody>
                    <a:bodyPr/>
                    <a:lstStyle/>
                    <a:p>
                      <a:r>
                        <a:rPr lang="en-US" sz="1800" dirty="0" smtClean="0"/>
                        <a:t>15</a:t>
                      </a:r>
                      <a:endParaRPr lang="en-US" sz="1800" dirty="0"/>
                    </a:p>
                  </a:txBody>
                  <a:tcPr>
                    <a:lnB w="19050" cap="flat" cmpd="sng" algn="ctr">
                      <a:solidFill>
                        <a:srgbClr val="FFFF00"/>
                      </a:solidFill>
                      <a:prstDash val="solid"/>
                      <a:round/>
                      <a:headEnd type="none" w="med" len="med"/>
                      <a:tailEnd type="none" w="med" len="med"/>
                    </a:lnB>
                  </a:tcPr>
                </a:tc>
                <a:tc>
                  <a:txBody>
                    <a:bodyPr/>
                    <a:lstStyle/>
                    <a:p>
                      <a:r>
                        <a:rPr lang="en-US" sz="1800" dirty="0" smtClean="0"/>
                        <a:t>Status (bit</a:t>
                      </a:r>
                      <a:r>
                        <a:rPr lang="en-US" sz="1800" baseline="0" dirty="0" smtClean="0"/>
                        <a:t> 7 = bucket overflow, bit6 = can’t reach remote sensors)</a:t>
                      </a:r>
                      <a:endParaRPr lang="en-US" sz="1800" dirty="0"/>
                    </a:p>
                  </a:txBody>
                  <a:tcPr>
                    <a:lnB w="19050" cap="flat" cmpd="sng" algn="ctr">
                      <a:solidFill>
                        <a:srgbClr val="FFFF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7130208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WH1080 USB HID Protocol</a:t>
            </a:r>
          </a:p>
        </p:txBody>
      </p:sp>
      <p:sp>
        <p:nvSpPr>
          <p:cNvPr id="3" name="Content Placeholder 2"/>
          <p:cNvSpPr>
            <a:spLocks noGrp="1"/>
          </p:cNvSpPr>
          <p:nvPr>
            <p:ph idx="1"/>
          </p:nvPr>
        </p:nvSpPr>
        <p:spPr>
          <a:xfrm>
            <a:off x="457200" y="1600200"/>
            <a:ext cx="8686800" cy="5018541"/>
          </a:xfrm>
        </p:spPr>
        <p:txBody>
          <a:bodyPr>
            <a:normAutofit fontScale="92500"/>
          </a:bodyPr>
          <a:lstStyle/>
          <a:p>
            <a:r>
              <a:rPr lang="en-US" dirty="0" smtClean="0"/>
              <a:t>First 256 bytes are “special” and includes</a:t>
            </a:r>
          </a:p>
          <a:p>
            <a:pPr marL="457200" lvl="1" indent="0">
              <a:buNone/>
            </a:pPr>
            <a:r>
              <a:rPr lang="en-US" dirty="0" smtClean="0">
                <a:solidFill>
                  <a:schemeClr val="tx1"/>
                </a:solidFill>
              </a:rPr>
              <a:t>Device unique ID</a:t>
            </a:r>
          </a:p>
          <a:p>
            <a:pPr marL="457200" lvl="1" indent="0">
              <a:buNone/>
            </a:pPr>
            <a:r>
              <a:rPr lang="en-US" dirty="0" smtClean="0">
                <a:solidFill>
                  <a:schemeClr val="tx1"/>
                </a:solidFill>
              </a:rPr>
              <a:t>Sample rate (minutes between stored readings)</a:t>
            </a:r>
          </a:p>
          <a:p>
            <a:pPr marL="457200" lvl="1" indent="0">
              <a:buNone/>
            </a:pPr>
            <a:r>
              <a:rPr lang="en-US" dirty="0" smtClean="0">
                <a:solidFill>
                  <a:schemeClr val="tx1"/>
                </a:solidFill>
              </a:rPr>
              <a:t>Number of stored readings</a:t>
            </a:r>
          </a:p>
          <a:p>
            <a:pPr marL="457200" lvl="1" indent="0">
              <a:buNone/>
            </a:pPr>
            <a:r>
              <a:rPr lang="en-US" dirty="0" smtClean="0">
                <a:solidFill>
                  <a:schemeClr val="tx1"/>
                </a:solidFill>
              </a:rPr>
              <a:t>Address of current reading</a:t>
            </a:r>
          </a:p>
          <a:p>
            <a:pPr marL="457200" lvl="1" indent="0">
              <a:buNone/>
            </a:pPr>
            <a:r>
              <a:rPr lang="en-US" dirty="0" smtClean="0">
                <a:solidFill>
                  <a:schemeClr val="tx1"/>
                </a:solidFill>
              </a:rPr>
              <a:t>A load of max, min, display, and alarm settings</a:t>
            </a:r>
          </a:p>
          <a:p>
            <a:pPr lvl="1"/>
            <a:endParaRPr lang="en-US" dirty="0"/>
          </a:p>
          <a:p>
            <a:r>
              <a:rPr lang="en-US" dirty="0" smtClean="0"/>
              <a:t>Can store 4080 readings in 64KB</a:t>
            </a:r>
          </a:p>
          <a:p>
            <a:pPr lvl="1"/>
            <a:r>
              <a:rPr lang="en-US" dirty="0" smtClean="0"/>
              <a:t>85 days at one reading every 30 minutes</a:t>
            </a:r>
          </a:p>
          <a:p>
            <a:pPr lvl="2"/>
            <a:r>
              <a:rPr lang="en-US" dirty="0" smtClean="0"/>
              <a:t>There is a USD HID write report to reset stuff (see references)</a:t>
            </a:r>
          </a:p>
          <a:p>
            <a:pPr lvl="1"/>
            <a:endParaRPr lang="en-US" dirty="0" smtClean="0"/>
          </a:p>
          <a:p>
            <a:pPr lvl="1"/>
            <a:endParaRPr lang="en-US" dirty="0"/>
          </a:p>
          <a:p>
            <a:endParaRPr lang="en-US" dirty="0" smtClean="0"/>
          </a:p>
        </p:txBody>
      </p:sp>
    </p:spTree>
    <p:extLst>
      <p:ext uri="{BB962C8B-B14F-4D97-AF65-F5344CB8AC3E}">
        <p14:creationId xmlns:p14="http://schemas.microsoft.com/office/powerpoint/2010/main" val="34741142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Hack Time (Exploration)</a:t>
            </a:r>
            <a:endParaRPr lang="en-US" dirty="0"/>
          </a:p>
        </p:txBody>
      </p:sp>
      <p:sp>
        <p:nvSpPr>
          <p:cNvPr id="3" name="Content Placeholder 2"/>
          <p:cNvSpPr>
            <a:spLocks noGrp="1"/>
          </p:cNvSpPr>
          <p:nvPr>
            <p:ph idx="1"/>
          </p:nvPr>
        </p:nvSpPr>
        <p:spPr/>
        <p:txBody>
          <a:bodyPr/>
          <a:lstStyle/>
          <a:p>
            <a:r>
              <a:rPr lang="en-US" dirty="0" smtClean="0"/>
              <a:t>Web </a:t>
            </a:r>
            <a:r>
              <a:rPr lang="en-US" dirty="0" err="1" smtClean="0"/>
              <a:t>cgi</a:t>
            </a:r>
            <a:r>
              <a:rPr lang="en-US" dirty="0" smtClean="0"/>
              <a:t>/bin app (on my Windows laptop)</a:t>
            </a:r>
          </a:p>
          <a:p>
            <a:pPr lvl="1"/>
            <a:r>
              <a:rPr lang="en-US" dirty="0" smtClean="0"/>
              <a:t>Temperature, humidity, average wind speed, gust wind speed, wind angle, rainfall, absolute pressure</a:t>
            </a:r>
          </a:p>
          <a:p>
            <a:pPr lvl="1"/>
            <a:r>
              <a:rPr lang="en-US" dirty="0" smtClean="0"/>
              <a:t>Hourly rainfall: get three readings and subtract the first from the third (similarly for 24 hour)</a:t>
            </a:r>
          </a:p>
          <a:p>
            <a:pPr lvl="1"/>
            <a:r>
              <a:rPr lang="en-US" dirty="0" smtClean="0"/>
              <a:t>Wind direction: divide by 22.5 and table lookup</a:t>
            </a:r>
          </a:p>
          <a:p>
            <a:pPr lvl="1"/>
            <a:endParaRPr lang="en-US" dirty="0"/>
          </a:p>
          <a:p>
            <a:r>
              <a:rPr lang="en-US" dirty="0" smtClean="0"/>
              <a:t>What else…</a:t>
            </a:r>
          </a:p>
        </p:txBody>
      </p:sp>
    </p:spTree>
    <p:extLst>
      <p:ext uri="{BB962C8B-B14F-4D97-AF65-F5344CB8AC3E}">
        <p14:creationId xmlns:p14="http://schemas.microsoft.com/office/powerpoint/2010/main" val="14194900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4147"/>
            <a:ext cx="8229600" cy="1143000"/>
          </a:xfrm>
        </p:spPr>
        <p:txBody>
          <a:bodyPr/>
          <a:lstStyle/>
          <a:p>
            <a:r>
              <a:rPr lang="en-US" dirty="0" smtClean="0"/>
              <a:t>Wind Strength (Beaufort Scale)</a:t>
            </a:r>
            <a:endParaRPr lang="en-US" dirty="0"/>
          </a:p>
        </p:txBody>
      </p:sp>
      <p:sp>
        <p:nvSpPr>
          <p:cNvPr id="3" name="Content Placeholder 2"/>
          <p:cNvSpPr>
            <a:spLocks noGrp="1"/>
          </p:cNvSpPr>
          <p:nvPr>
            <p:ph idx="1"/>
          </p:nvPr>
        </p:nvSpPr>
        <p:spPr>
          <a:xfrm>
            <a:off x="457200" y="1197429"/>
            <a:ext cx="8686800" cy="5660571"/>
          </a:xfrm>
        </p:spPr>
        <p:txBody>
          <a:bodyPr>
            <a:normAutofit fontScale="92500" lnSpcReduction="20000"/>
          </a:bodyPr>
          <a:lstStyle/>
          <a:p>
            <a:r>
              <a:rPr lang="en-US" dirty="0" smtClean="0"/>
              <a:t>Invented in </a:t>
            </a:r>
            <a:r>
              <a:rPr lang="en-US" dirty="0"/>
              <a:t>1805 </a:t>
            </a:r>
            <a:r>
              <a:rPr lang="en-US" dirty="0" smtClean="0"/>
              <a:t>by Rear </a:t>
            </a:r>
            <a:r>
              <a:rPr lang="en-US" dirty="0"/>
              <a:t>Admiral Sir Francis </a:t>
            </a:r>
            <a:r>
              <a:rPr lang="en-US" dirty="0" smtClean="0"/>
              <a:t>Beaufort and first used on HMS Beagle</a:t>
            </a:r>
          </a:p>
          <a:p>
            <a:r>
              <a:rPr lang="en-US" dirty="0" smtClean="0"/>
              <a:t>13 point scale (0..12)</a:t>
            </a:r>
          </a:p>
          <a:p>
            <a:pPr lvl="1"/>
            <a:r>
              <a:rPr lang="en-US" dirty="0" smtClean="0"/>
              <a:t>Qualitative wind conditions to effects on sails, from “</a:t>
            </a:r>
            <a:r>
              <a:rPr lang="en-US" dirty="0"/>
              <a:t>just sufficient to give </a:t>
            </a:r>
            <a:r>
              <a:rPr lang="en-US" dirty="0" smtClean="0"/>
              <a:t>steerage” to “</a:t>
            </a:r>
            <a:r>
              <a:rPr lang="en-US" dirty="0"/>
              <a:t>that which no canvas sails could </a:t>
            </a:r>
            <a:r>
              <a:rPr lang="en-US" dirty="0" smtClean="0"/>
              <a:t>withstand”</a:t>
            </a:r>
          </a:p>
          <a:p>
            <a:r>
              <a:rPr lang="en-US" dirty="0" smtClean="0"/>
              <a:t>1946</a:t>
            </a:r>
          </a:p>
          <a:p>
            <a:pPr marL="457200" lvl="1" indent="0">
              <a:buNone/>
            </a:pPr>
            <a:r>
              <a:rPr lang="en-US" dirty="0" smtClean="0"/>
              <a:t>	</a:t>
            </a:r>
            <a:r>
              <a:rPr lang="en-US" dirty="0" smtClean="0">
                <a:solidFill>
                  <a:schemeClr val="tx1"/>
                </a:solidFill>
              </a:rPr>
              <a:t>V = 0.836 X B</a:t>
            </a:r>
            <a:r>
              <a:rPr lang="en-US" baseline="30000" dirty="0" smtClean="0">
                <a:solidFill>
                  <a:schemeClr val="tx1"/>
                </a:solidFill>
              </a:rPr>
              <a:t>3/2</a:t>
            </a:r>
            <a:r>
              <a:rPr lang="en-US" dirty="0" smtClean="0">
                <a:solidFill>
                  <a:schemeClr val="tx1"/>
                </a:solidFill>
              </a:rPr>
              <a:t> m/s</a:t>
            </a:r>
            <a:endParaRPr lang="en-US" baseline="30000" dirty="0" smtClean="0">
              <a:solidFill>
                <a:schemeClr val="tx1"/>
              </a:solidFill>
            </a:endParaRPr>
          </a:p>
          <a:p>
            <a:r>
              <a:rPr lang="en-US" dirty="0" smtClean="0"/>
              <a:t>This is where “force 10 winds” comes from</a:t>
            </a:r>
          </a:p>
          <a:p>
            <a:pPr lvl="1"/>
            <a:r>
              <a:rPr lang="en-US" dirty="0"/>
              <a:t>Calm, Light air, Light breeze, Gentle breeze, Moderate breeze, Fresh breeze, Strong breeze, Moderate gale, Gale, Strong gale, </a:t>
            </a:r>
            <a:r>
              <a:rPr lang="nb-NO" dirty="0"/>
              <a:t>Storm, Violent storm, </a:t>
            </a:r>
            <a:r>
              <a:rPr lang="en-US" dirty="0" smtClean="0"/>
              <a:t>Hurricane</a:t>
            </a:r>
          </a:p>
          <a:p>
            <a:pPr lvl="1"/>
            <a:endParaRPr lang="en-US" dirty="0" smtClean="0"/>
          </a:p>
          <a:p>
            <a:pPr lvl="1"/>
            <a:r>
              <a:rPr lang="en-US" dirty="0" smtClean="0"/>
              <a:t>For Hurricanes use the </a:t>
            </a:r>
            <a:r>
              <a:rPr lang="en-US" dirty="0" err="1" smtClean="0"/>
              <a:t>Saffir</a:t>
            </a:r>
            <a:r>
              <a:rPr lang="en-US" dirty="0"/>
              <a:t>–</a:t>
            </a:r>
            <a:r>
              <a:rPr lang="en-US" dirty="0" smtClean="0"/>
              <a:t>Simpson wind scale</a:t>
            </a:r>
          </a:p>
        </p:txBody>
      </p:sp>
    </p:spTree>
    <p:extLst>
      <p:ext uri="{BB962C8B-B14F-4D97-AF65-F5344CB8AC3E}">
        <p14:creationId xmlns:p14="http://schemas.microsoft.com/office/powerpoint/2010/main" val="28423973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Temperature</a:t>
            </a:r>
            <a:endParaRPr lang="en-US" dirty="0"/>
          </a:p>
        </p:txBody>
      </p:sp>
      <p:sp>
        <p:nvSpPr>
          <p:cNvPr id="3" name="Content Placeholder 2"/>
          <p:cNvSpPr>
            <a:spLocks noGrp="1"/>
          </p:cNvSpPr>
          <p:nvPr>
            <p:ph idx="1"/>
          </p:nvPr>
        </p:nvSpPr>
        <p:spPr/>
        <p:txBody>
          <a:bodyPr>
            <a:normAutofit fontScale="92500"/>
          </a:bodyPr>
          <a:lstStyle/>
          <a:p>
            <a:r>
              <a:rPr lang="en-US" dirty="0" smtClean="0"/>
              <a:t>Wind chill</a:t>
            </a:r>
          </a:p>
          <a:p>
            <a:pPr lvl="1"/>
            <a:r>
              <a:rPr lang="en-US" dirty="0"/>
              <a:t>When T &lt; 10°C and V &gt; 4.8 km/</a:t>
            </a:r>
            <a:r>
              <a:rPr lang="en-US" dirty="0" smtClean="0"/>
              <a:t>h</a:t>
            </a:r>
          </a:p>
          <a:p>
            <a:pPr lvl="1"/>
            <a:r>
              <a:rPr lang="en-US" dirty="0" smtClean="0"/>
              <a:t>Developed by the Joint </a:t>
            </a:r>
            <a:r>
              <a:rPr lang="en-US" dirty="0"/>
              <a:t>Action Group for Temperature Indices (JAG/TI)</a:t>
            </a:r>
            <a:endParaRPr lang="en-US" dirty="0" smtClean="0"/>
          </a:p>
          <a:p>
            <a:pPr lvl="1"/>
            <a:r>
              <a:rPr lang="en-US" dirty="0" smtClean="0"/>
              <a:t>In use in US, UK, Canada from 2001</a:t>
            </a:r>
          </a:p>
          <a:p>
            <a:pPr lvl="1"/>
            <a:r>
              <a:rPr lang="en-US" dirty="0" smtClean="0"/>
              <a:t>Computed from model of skin heat transfer assuming bare face, facing the wind, and walking at 5 km/h</a:t>
            </a:r>
          </a:p>
          <a:p>
            <a:pPr marL="457200" lvl="1" indent="0">
              <a:buNone/>
            </a:pPr>
            <a:r>
              <a:rPr lang="en-US" i="1" dirty="0" smtClean="0">
                <a:solidFill>
                  <a:srgbClr val="FFFFFF"/>
                </a:solidFill>
              </a:rPr>
              <a:t>	T</a:t>
            </a:r>
            <a:r>
              <a:rPr lang="en-US" i="1" baseline="-25000" dirty="0" smtClean="0">
                <a:solidFill>
                  <a:srgbClr val="FFFFFF"/>
                </a:solidFill>
              </a:rPr>
              <a:t>a</a:t>
            </a:r>
            <a:r>
              <a:rPr lang="en-US" dirty="0" smtClean="0">
                <a:solidFill>
                  <a:srgbClr val="FFFFFF"/>
                </a:solidFill>
              </a:rPr>
              <a:t> = 13.12 + 0.6215</a:t>
            </a:r>
            <a:r>
              <a:rPr lang="en-US" i="1" dirty="0" smtClean="0">
                <a:solidFill>
                  <a:srgbClr val="FFFFFF"/>
                </a:solidFill>
              </a:rPr>
              <a:t>T</a:t>
            </a:r>
            <a:r>
              <a:rPr lang="en-US" dirty="0" smtClean="0">
                <a:solidFill>
                  <a:srgbClr val="FFFFFF"/>
                </a:solidFill>
              </a:rPr>
              <a:t> – 11.37</a:t>
            </a:r>
            <a:r>
              <a:rPr lang="en-US" i="1" dirty="0" smtClean="0">
                <a:solidFill>
                  <a:srgbClr val="FFFFFF"/>
                </a:solidFill>
              </a:rPr>
              <a:t>V</a:t>
            </a:r>
            <a:r>
              <a:rPr lang="en-US" baseline="30000" dirty="0" smtClean="0">
                <a:solidFill>
                  <a:srgbClr val="FFFFFF"/>
                </a:solidFill>
              </a:rPr>
              <a:t>0.16</a:t>
            </a:r>
            <a:r>
              <a:rPr lang="en-US" dirty="0" smtClean="0">
                <a:solidFill>
                  <a:srgbClr val="FFFFFF"/>
                </a:solidFill>
              </a:rPr>
              <a:t> + 0.3965</a:t>
            </a:r>
            <a:r>
              <a:rPr lang="en-US" i="1" dirty="0" smtClean="0">
                <a:solidFill>
                  <a:srgbClr val="FFFFFF"/>
                </a:solidFill>
              </a:rPr>
              <a:t>TV</a:t>
            </a:r>
            <a:r>
              <a:rPr lang="en-US" baseline="30000" dirty="0" smtClean="0">
                <a:solidFill>
                  <a:srgbClr val="FFFFFF"/>
                </a:solidFill>
              </a:rPr>
              <a:t>0.16</a:t>
            </a:r>
          </a:p>
          <a:p>
            <a:r>
              <a:rPr lang="en-US" dirty="0" smtClean="0"/>
              <a:t>Somewhat controversial</a:t>
            </a:r>
          </a:p>
        </p:txBody>
      </p:sp>
    </p:spTree>
    <p:extLst>
      <p:ext uri="{BB962C8B-B14F-4D97-AF65-F5344CB8AC3E}">
        <p14:creationId xmlns:p14="http://schemas.microsoft.com/office/powerpoint/2010/main" val="506953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Christmas 2013</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40101765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Temperature</a:t>
            </a:r>
            <a:endParaRPr lang="en-US" dirty="0"/>
          </a:p>
        </p:txBody>
      </p:sp>
      <p:sp>
        <p:nvSpPr>
          <p:cNvPr id="3" name="Content Placeholder 2"/>
          <p:cNvSpPr>
            <a:spLocks noGrp="1"/>
          </p:cNvSpPr>
          <p:nvPr>
            <p:ph idx="1"/>
          </p:nvPr>
        </p:nvSpPr>
        <p:spPr>
          <a:xfrm>
            <a:off x="457200" y="1600200"/>
            <a:ext cx="8686800" cy="4525963"/>
          </a:xfrm>
        </p:spPr>
        <p:txBody>
          <a:bodyPr>
            <a:normAutofit fontScale="92500" lnSpcReduction="10000"/>
          </a:bodyPr>
          <a:lstStyle/>
          <a:p>
            <a:r>
              <a:rPr lang="en-US" dirty="0" smtClean="0"/>
              <a:t>Heat index</a:t>
            </a:r>
          </a:p>
          <a:p>
            <a:pPr lvl="1"/>
            <a:r>
              <a:rPr lang="en-US" dirty="0"/>
              <a:t>Steadman, R. G., 1979 </a:t>
            </a:r>
            <a:r>
              <a:rPr lang="en-US" i="1" dirty="0"/>
              <a:t>J. Appl. Meteor.</a:t>
            </a:r>
            <a:r>
              <a:rPr lang="en-US" dirty="0"/>
              <a:t>, </a:t>
            </a:r>
            <a:r>
              <a:rPr lang="en-US" b="1" dirty="0"/>
              <a:t>18</a:t>
            </a:r>
            <a:r>
              <a:rPr lang="en-US" dirty="0"/>
              <a:t>, 861–885.</a:t>
            </a:r>
          </a:p>
          <a:p>
            <a:pPr lvl="1"/>
            <a:r>
              <a:rPr lang="en-US" dirty="0" smtClean="0"/>
              <a:t>When </a:t>
            </a:r>
            <a:r>
              <a:rPr lang="en-US" dirty="0"/>
              <a:t>humidity is high perspiration is less effective</a:t>
            </a:r>
          </a:p>
          <a:p>
            <a:pPr lvl="2"/>
            <a:r>
              <a:rPr lang="en-US" dirty="0"/>
              <a:t>So It feels hotter</a:t>
            </a:r>
          </a:p>
          <a:p>
            <a:pPr lvl="1"/>
            <a:r>
              <a:rPr lang="en-US" dirty="0" smtClean="0"/>
              <a:t>When T &gt; 27</a:t>
            </a:r>
            <a:r>
              <a:rPr lang="en-US" dirty="0"/>
              <a:t>°</a:t>
            </a:r>
            <a:r>
              <a:rPr lang="en-US" dirty="0" smtClean="0"/>
              <a:t>C, </a:t>
            </a:r>
            <a:r>
              <a:rPr lang="en-US" dirty="0"/>
              <a:t>H &gt; 40</a:t>
            </a:r>
            <a:r>
              <a:rPr lang="en-US" dirty="0" smtClean="0"/>
              <a:t>%, </a:t>
            </a:r>
            <a:r>
              <a:rPr lang="en-US" dirty="0" err="1" smtClean="0"/>
              <a:t>DewPoint</a:t>
            </a:r>
            <a:r>
              <a:rPr lang="en-US" dirty="0" smtClean="0"/>
              <a:t> &gt; 12</a:t>
            </a:r>
            <a:r>
              <a:rPr lang="en-US" dirty="0"/>
              <a:t>°</a:t>
            </a:r>
            <a:r>
              <a:rPr lang="en-US" dirty="0" smtClean="0"/>
              <a:t>C</a:t>
            </a:r>
          </a:p>
          <a:p>
            <a:pPr lvl="1"/>
            <a:r>
              <a:rPr lang="en-US" dirty="0" smtClean="0"/>
              <a:t>Assuming in shade with no wind</a:t>
            </a:r>
          </a:p>
          <a:p>
            <a:pPr lvl="1"/>
            <a:r>
              <a:rPr lang="en-US" dirty="0" smtClean="0"/>
              <a:t>Compute from a model including 20 parameters such as skin, clothing, temperature, humidity, </a:t>
            </a:r>
            <a:r>
              <a:rPr lang="en-US" smtClean="0"/>
              <a:t>activity, etc</a:t>
            </a:r>
            <a:r>
              <a:rPr lang="en-US" dirty="0" smtClean="0"/>
              <a:t>.</a:t>
            </a:r>
          </a:p>
          <a:p>
            <a:pPr lvl="1"/>
            <a:endParaRPr lang="en-US" dirty="0" smtClean="0"/>
          </a:p>
          <a:p>
            <a:pPr marL="457200" lvl="1" indent="0">
              <a:buNone/>
            </a:pPr>
            <a:r>
              <a:rPr lang="en-US" sz="2400" dirty="0" smtClean="0">
                <a:solidFill>
                  <a:srgbClr val="FFFFFF"/>
                </a:solidFill>
              </a:rPr>
              <a:t>T</a:t>
            </a:r>
            <a:r>
              <a:rPr lang="en-US" sz="2400" baseline="-25000" dirty="0" smtClean="0">
                <a:solidFill>
                  <a:srgbClr val="FFFFFF"/>
                </a:solidFill>
              </a:rPr>
              <a:t>a</a:t>
            </a:r>
            <a:r>
              <a:rPr lang="en-US" sz="2400" dirty="0" smtClean="0">
                <a:solidFill>
                  <a:srgbClr val="FFFFFF"/>
                </a:solidFill>
              </a:rPr>
              <a:t> = c1 + c2</a:t>
            </a:r>
            <a:r>
              <a:rPr lang="en-US" sz="2400" i="1" dirty="0" smtClean="0">
                <a:solidFill>
                  <a:srgbClr val="FFFFFF"/>
                </a:solidFill>
              </a:rPr>
              <a:t>T</a:t>
            </a:r>
            <a:r>
              <a:rPr lang="en-US" sz="2400" dirty="0" smtClean="0">
                <a:solidFill>
                  <a:srgbClr val="FFFFFF"/>
                </a:solidFill>
              </a:rPr>
              <a:t> + c3</a:t>
            </a:r>
            <a:r>
              <a:rPr lang="en-US" sz="2400" i="1" dirty="0" smtClean="0">
                <a:solidFill>
                  <a:srgbClr val="FFFFFF"/>
                </a:solidFill>
              </a:rPr>
              <a:t>R</a:t>
            </a:r>
            <a:r>
              <a:rPr lang="en-US" sz="2400" dirty="0" smtClean="0">
                <a:solidFill>
                  <a:srgbClr val="FFFFFF"/>
                </a:solidFill>
              </a:rPr>
              <a:t> + c4</a:t>
            </a:r>
            <a:r>
              <a:rPr lang="en-US" sz="2400" i="1" dirty="0" smtClean="0">
                <a:solidFill>
                  <a:srgbClr val="FFFFFF"/>
                </a:solidFill>
              </a:rPr>
              <a:t>TR</a:t>
            </a:r>
            <a:r>
              <a:rPr lang="en-US" sz="2400" dirty="0" smtClean="0">
                <a:solidFill>
                  <a:srgbClr val="FFFFFF"/>
                </a:solidFill>
              </a:rPr>
              <a:t> + c5</a:t>
            </a:r>
            <a:r>
              <a:rPr lang="en-US" sz="2400" i="1" dirty="0" smtClean="0">
                <a:solidFill>
                  <a:srgbClr val="FFFFFF"/>
                </a:solidFill>
              </a:rPr>
              <a:t>T</a:t>
            </a:r>
            <a:r>
              <a:rPr lang="en-US" sz="2400" baseline="30000" dirty="0" smtClean="0">
                <a:solidFill>
                  <a:srgbClr val="FFFFFF"/>
                </a:solidFill>
              </a:rPr>
              <a:t>2</a:t>
            </a:r>
            <a:r>
              <a:rPr lang="en-US" sz="2400" dirty="0" smtClean="0">
                <a:solidFill>
                  <a:srgbClr val="FFFFFF"/>
                </a:solidFill>
              </a:rPr>
              <a:t> + c6</a:t>
            </a:r>
            <a:r>
              <a:rPr lang="en-US" sz="2400" i="1" dirty="0" smtClean="0">
                <a:solidFill>
                  <a:srgbClr val="FFFFFF"/>
                </a:solidFill>
              </a:rPr>
              <a:t>R</a:t>
            </a:r>
            <a:r>
              <a:rPr lang="en-US" sz="2400" baseline="30000" dirty="0" smtClean="0">
                <a:solidFill>
                  <a:srgbClr val="FFFFFF"/>
                </a:solidFill>
              </a:rPr>
              <a:t>2</a:t>
            </a:r>
            <a:r>
              <a:rPr lang="en-US" sz="2400" dirty="0" smtClean="0">
                <a:solidFill>
                  <a:srgbClr val="FFFFFF"/>
                </a:solidFill>
              </a:rPr>
              <a:t> + c7</a:t>
            </a:r>
            <a:r>
              <a:rPr lang="en-US" sz="2400" i="1" dirty="0" smtClean="0">
                <a:solidFill>
                  <a:srgbClr val="FFFFFF"/>
                </a:solidFill>
              </a:rPr>
              <a:t>T</a:t>
            </a:r>
            <a:r>
              <a:rPr lang="en-US" sz="2400" baseline="30000" dirty="0" smtClean="0">
                <a:solidFill>
                  <a:srgbClr val="FFFFFF"/>
                </a:solidFill>
              </a:rPr>
              <a:t>2</a:t>
            </a:r>
            <a:r>
              <a:rPr lang="en-US" sz="2400" i="1" dirty="0" smtClean="0">
                <a:solidFill>
                  <a:srgbClr val="FFFFFF"/>
                </a:solidFill>
              </a:rPr>
              <a:t>R</a:t>
            </a:r>
            <a:r>
              <a:rPr lang="en-US" sz="2400" dirty="0" smtClean="0">
                <a:solidFill>
                  <a:srgbClr val="FFFFFF"/>
                </a:solidFill>
              </a:rPr>
              <a:t> + c8</a:t>
            </a:r>
            <a:r>
              <a:rPr lang="en-US" sz="2400" i="1" dirty="0" smtClean="0">
                <a:solidFill>
                  <a:srgbClr val="FFFFFF"/>
                </a:solidFill>
              </a:rPr>
              <a:t>TR</a:t>
            </a:r>
            <a:r>
              <a:rPr lang="en-US" sz="2400" baseline="30000" dirty="0" smtClean="0">
                <a:solidFill>
                  <a:srgbClr val="FFFFFF"/>
                </a:solidFill>
              </a:rPr>
              <a:t>2</a:t>
            </a:r>
            <a:r>
              <a:rPr lang="en-US" sz="2400" dirty="0" smtClean="0">
                <a:solidFill>
                  <a:srgbClr val="FFFFFF"/>
                </a:solidFill>
              </a:rPr>
              <a:t> + c9</a:t>
            </a:r>
            <a:r>
              <a:rPr lang="en-US" sz="2400" i="1" dirty="0" smtClean="0">
                <a:solidFill>
                  <a:srgbClr val="FFFFFF"/>
                </a:solidFill>
              </a:rPr>
              <a:t>T</a:t>
            </a:r>
            <a:r>
              <a:rPr lang="en-US" sz="2400" baseline="30000" dirty="0" smtClean="0">
                <a:solidFill>
                  <a:srgbClr val="FFFFFF"/>
                </a:solidFill>
              </a:rPr>
              <a:t>2</a:t>
            </a:r>
            <a:r>
              <a:rPr lang="en-US" sz="2400" i="1" dirty="0" smtClean="0">
                <a:solidFill>
                  <a:srgbClr val="FFFFFF"/>
                </a:solidFill>
              </a:rPr>
              <a:t>R</a:t>
            </a:r>
            <a:r>
              <a:rPr lang="en-US" sz="2400" baseline="30000" dirty="0" smtClean="0">
                <a:solidFill>
                  <a:srgbClr val="FFFFFF"/>
                </a:solidFill>
              </a:rPr>
              <a:t>2</a:t>
            </a:r>
          </a:p>
        </p:txBody>
      </p:sp>
    </p:spTree>
    <p:extLst>
      <p:ext uri="{BB962C8B-B14F-4D97-AF65-F5344CB8AC3E}">
        <p14:creationId xmlns:p14="http://schemas.microsoft.com/office/powerpoint/2010/main" val="26772079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Dew Point</a:t>
            </a:r>
            <a:endParaRPr lang="en-US" dirty="0"/>
          </a:p>
        </p:txBody>
      </p:sp>
      <p:sp>
        <p:nvSpPr>
          <p:cNvPr id="3" name="Content Placeholder 2"/>
          <p:cNvSpPr>
            <a:spLocks noGrp="1"/>
          </p:cNvSpPr>
          <p:nvPr>
            <p:ph idx="1"/>
          </p:nvPr>
        </p:nvSpPr>
        <p:spPr/>
        <p:txBody>
          <a:bodyPr/>
          <a:lstStyle/>
          <a:p>
            <a:r>
              <a:rPr lang="en-US" dirty="0" smtClean="0"/>
              <a:t>“The </a:t>
            </a:r>
            <a:r>
              <a:rPr lang="en-US" dirty="0"/>
              <a:t>dew point is the temperature at which the water vapor in air at constant barometric pressure condenses into liquid water at the same rate at which it </a:t>
            </a:r>
            <a:r>
              <a:rPr lang="en-US" dirty="0" smtClean="0"/>
              <a:t>evaporates” (</a:t>
            </a:r>
            <a:r>
              <a:rPr lang="en-US" dirty="0"/>
              <a:t>Dew </a:t>
            </a:r>
            <a:r>
              <a:rPr lang="en-US" dirty="0" smtClean="0"/>
              <a:t>point (visited 2014) Wikipedia)</a:t>
            </a:r>
          </a:p>
          <a:p>
            <a:r>
              <a:rPr lang="en-US" dirty="0" smtClean="0"/>
              <a:t>In other words, if the temperature gets lower than the dew point water condenses</a:t>
            </a:r>
          </a:p>
        </p:txBody>
      </p:sp>
    </p:spTree>
    <p:extLst>
      <p:ext uri="{BB962C8B-B14F-4D97-AF65-F5344CB8AC3E}">
        <p14:creationId xmlns:p14="http://schemas.microsoft.com/office/powerpoint/2010/main" val="32075986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5786"/>
            <a:ext cx="8229600" cy="1143000"/>
          </a:xfrm>
        </p:spPr>
        <p:txBody>
          <a:bodyPr/>
          <a:lstStyle/>
          <a:p>
            <a:r>
              <a:rPr lang="en-US" dirty="0" smtClean="0"/>
              <a:t>Weather Forecasting</a:t>
            </a:r>
            <a:endParaRPr lang="en-US" dirty="0"/>
          </a:p>
        </p:txBody>
      </p:sp>
      <p:sp>
        <p:nvSpPr>
          <p:cNvPr id="3" name="Content Placeholder 2"/>
          <p:cNvSpPr>
            <a:spLocks noGrp="1"/>
          </p:cNvSpPr>
          <p:nvPr>
            <p:ph idx="1"/>
          </p:nvPr>
        </p:nvSpPr>
        <p:spPr>
          <a:xfrm>
            <a:off x="457200" y="1291786"/>
            <a:ext cx="8229600" cy="4525963"/>
          </a:xfrm>
        </p:spPr>
        <p:txBody>
          <a:bodyPr/>
          <a:lstStyle/>
          <a:p>
            <a:r>
              <a:rPr lang="en-US" dirty="0" err="1"/>
              <a:t>Negretti</a:t>
            </a:r>
            <a:r>
              <a:rPr lang="en-US" dirty="0"/>
              <a:t> &amp; </a:t>
            </a:r>
            <a:r>
              <a:rPr lang="en-US" dirty="0" err="1" smtClean="0"/>
              <a:t>Zambra</a:t>
            </a:r>
            <a:r>
              <a:rPr lang="en-US" dirty="0" smtClean="0"/>
              <a:t> (1915) </a:t>
            </a:r>
            <a:r>
              <a:rPr lang="en-US" dirty="0" err="1" smtClean="0"/>
              <a:t>Zambretti</a:t>
            </a:r>
            <a:r>
              <a:rPr lang="en-US" dirty="0" smtClean="0"/>
              <a:t> </a:t>
            </a:r>
            <a:r>
              <a:rPr lang="en-US" dirty="0" err="1" smtClean="0"/>
              <a:t>Forcaster</a:t>
            </a:r>
            <a:endParaRPr lang="en-US" dirty="0" smtClean="0"/>
          </a:p>
          <a:p>
            <a:pPr lvl="1"/>
            <a:r>
              <a:rPr lang="en-US" dirty="0" smtClean="0"/>
              <a:t>3 disk system using</a:t>
            </a:r>
          </a:p>
          <a:p>
            <a:pPr lvl="1"/>
            <a:r>
              <a:rPr lang="en-US" dirty="0" smtClean="0"/>
              <a:t>Wind direction</a:t>
            </a:r>
            <a:endParaRPr lang="en-US" dirty="0"/>
          </a:p>
          <a:p>
            <a:pPr lvl="1"/>
            <a:r>
              <a:rPr lang="en-US" dirty="0" smtClean="0"/>
              <a:t>Sea level adjusted barometric pressure</a:t>
            </a:r>
          </a:p>
          <a:p>
            <a:pPr lvl="1"/>
            <a:r>
              <a:rPr lang="en-US" dirty="0" smtClean="0"/>
              <a:t>Barometric direction (rising, falling, steady)</a:t>
            </a:r>
          </a:p>
          <a:p>
            <a:pPr lvl="1"/>
            <a:r>
              <a:rPr lang="en-US" dirty="0" smtClean="0"/>
              <a:t>Season (summer / winter)</a:t>
            </a:r>
          </a:p>
          <a:p>
            <a:pPr lvl="1"/>
            <a:r>
              <a:rPr lang="en-US" dirty="0" smtClean="0"/>
              <a:t>Adjusted to include:</a:t>
            </a:r>
          </a:p>
          <a:p>
            <a:pPr lvl="2"/>
            <a:r>
              <a:rPr lang="en-US" dirty="0" smtClean="0"/>
              <a:t>Earth Hemisphere</a:t>
            </a:r>
          </a:p>
          <a:p>
            <a:pPr lvl="3"/>
            <a:r>
              <a:rPr lang="en-US" dirty="0" smtClean="0"/>
              <a:t>Direction of equator (warmer wind)</a:t>
            </a:r>
          </a:p>
          <a:p>
            <a:pPr lvl="1"/>
            <a:endParaRPr lang="en-US" dirty="0" smtClean="0"/>
          </a:p>
        </p:txBody>
      </p:sp>
      <p:grpSp>
        <p:nvGrpSpPr>
          <p:cNvPr id="10" name="Group 9"/>
          <p:cNvGrpSpPr/>
          <p:nvPr/>
        </p:nvGrpSpPr>
        <p:grpSpPr>
          <a:xfrm>
            <a:off x="6229727" y="3897257"/>
            <a:ext cx="2914273" cy="2960743"/>
            <a:chOff x="1809751" y="2965087"/>
            <a:chExt cx="2914273" cy="2960743"/>
          </a:xfrm>
        </p:grpSpPr>
        <p:pic>
          <p:nvPicPr>
            <p:cNvPr id="4" name="Picture 3" descr="Unknown.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6921" y="2965087"/>
              <a:ext cx="2819933" cy="2743200"/>
            </a:xfrm>
            <a:prstGeom prst="rect">
              <a:avLst/>
            </a:prstGeom>
          </p:spPr>
        </p:pic>
        <p:sp>
          <p:nvSpPr>
            <p:cNvPr id="6" name="TextBox 5"/>
            <p:cNvSpPr txBox="1"/>
            <p:nvPr/>
          </p:nvSpPr>
          <p:spPr>
            <a:xfrm>
              <a:off x="1809751" y="5664220"/>
              <a:ext cx="2914273" cy="261610"/>
            </a:xfrm>
            <a:prstGeom prst="rect">
              <a:avLst/>
            </a:prstGeom>
            <a:noFill/>
          </p:spPr>
          <p:txBody>
            <a:bodyPr wrap="none" rtlCol="0">
              <a:spAutoFit/>
            </a:bodyPr>
            <a:lstStyle/>
            <a:p>
              <a:r>
                <a:rPr lang="en-US" sz="1100" dirty="0"/>
                <a:t>http://</a:t>
              </a:r>
              <a:r>
                <a:rPr lang="en-US" sz="1100" dirty="0" err="1" smtClean="0"/>
                <a:t>www.meteormetrics.com</a:t>
              </a:r>
              <a:r>
                <a:rPr lang="en-US" sz="1100" dirty="0"/>
                <a:t>/</a:t>
              </a:r>
              <a:r>
                <a:rPr lang="en-US" sz="1100" dirty="0" err="1"/>
                <a:t>zambretti.htm</a:t>
              </a:r>
              <a:endParaRPr lang="en-US" sz="1100" dirty="0"/>
            </a:p>
          </p:txBody>
        </p:sp>
      </p:grpSp>
    </p:spTree>
    <p:extLst>
      <p:ext uri="{BB962C8B-B14F-4D97-AF65-F5344CB8AC3E}">
        <p14:creationId xmlns:p14="http://schemas.microsoft.com/office/powerpoint/2010/main" val="701023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Zambretti Forcasts</a:t>
            </a:r>
            <a:endParaRPr lang="en-US" dirty="0"/>
          </a:p>
        </p:txBody>
      </p:sp>
      <p:sp>
        <p:nvSpPr>
          <p:cNvPr id="3" name="Content Placeholder 2"/>
          <p:cNvSpPr>
            <a:spLocks noGrp="1"/>
          </p:cNvSpPr>
          <p:nvPr>
            <p:ph sz="half" idx="1"/>
          </p:nvPr>
        </p:nvSpPr>
        <p:spPr>
          <a:xfrm>
            <a:off x="457200" y="1600200"/>
            <a:ext cx="4038600" cy="5257800"/>
          </a:xfrm>
        </p:spPr>
        <p:txBody>
          <a:bodyPr>
            <a:normAutofit fontScale="77500" lnSpcReduction="20000"/>
          </a:bodyPr>
          <a:lstStyle/>
          <a:p>
            <a:r>
              <a:rPr lang="en-US" dirty="0" smtClean="0"/>
              <a:t>Settled fine</a:t>
            </a:r>
          </a:p>
          <a:p>
            <a:r>
              <a:rPr lang="en-US" dirty="0" smtClean="0"/>
              <a:t>Fine weather</a:t>
            </a:r>
          </a:p>
          <a:p>
            <a:r>
              <a:rPr lang="en-US" dirty="0" smtClean="0"/>
              <a:t>Becoming fine</a:t>
            </a:r>
          </a:p>
          <a:p>
            <a:r>
              <a:rPr lang="en-US" dirty="0" smtClean="0"/>
              <a:t>Fine becoming less settled</a:t>
            </a:r>
          </a:p>
          <a:p>
            <a:r>
              <a:rPr lang="en-US" dirty="0" smtClean="0"/>
              <a:t>Fine, </a:t>
            </a:r>
            <a:r>
              <a:rPr lang="en-US" dirty="0" err="1" smtClean="0"/>
              <a:t>poss</a:t>
            </a:r>
            <a:r>
              <a:rPr lang="en-US" dirty="0" smtClean="0"/>
              <a:t> showers</a:t>
            </a:r>
          </a:p>
          <a:p>
            <a:r>
              <a:rPr lang="en-US" dirty="0" smtClean="0"/>
              <a:t>Fairly fine, improving</a:t>
            </a:r>
          </a:p>
          <a:p>
            <a:r>
              <a:rPr lang="en-US" dirty="0" smtClean="0"/>
              <a:t>Fairly fine, </a:t>
            </a:r>
            <a:r>
              <a:rPr lang="en-US" dirty="0" err="1" smtClean="0"/>
              <a:t>poss</a:t>
            </a:r>
            <a:r>
              <a:rPr lang="en-US" dirty="0" smtClean="0"/>
              <a:t> showers early</a:t>
            </a:r>
          </a:p>
          <a:p>
            <a:r>
              <a:rPr lang="en-US" dirty="0" smtClean="0"/>
              <a:t>Fairly fine, showery later</a:t>
            </a:r>
          </a:p>
          <a:p>
            <a:r>
              <a:rPr lang="en-US" dirty="0" smtClean="0"/>
              <a:t>Showery early, improving</a:t>
            </a:r>
          </a:p>
          <a:p>
            <a:r>
              <a:rPr lang="en-US" dirty="0" smtClean="0"/>
              <a:t>Changeable, mending</a:t>
            </a:r>
          </a:p>
          <a:p>
            <a:r>
              <a:rPr lang="en-US" dirty="0" smtClean="0"/>
              <a:t>Fairly fine, showers likely</a:t>
            </a:r>
          </a:p>
          <a:p>
            <a:r>
              <a:rPr lang="en-US" dirty="0" smtClean="0"/>
              <a:t>Rather unsettled clearing later</a:t>
            </a:r>
          </a:p>
          <a:p>
            <a:r>
              <a:rPr lang="en-US" dirty="0" smtClean="0"/>
              <a:t>Unsettled, </a:t>
            </a:r>
            <a:r>
              <a:rPr lang="en-US" dirty="0" err="1" smtClean="0"/>
              <a:t>prob</a:t>
            </a:r>
            <a:r>
              <a:rPr lang="en-US" dirty="0" smtClean="0"/>
              <a:t> improving</a:t>
            </a:r>
            <a:endParaRPr lang="en-US" dirty="0"/>
          </a:p>
        </p:txBody>
      </p:sp>
      <p:sp>
        <p:nvSpPr>
          <p:cNvPr id="4" name="Content Placeholder 3"/>
          <p:cNvSpPr>
            <a:spLocks noGrp="1"/>
          </p:cNvSpPr>
          <p:nvPr>
            <p:ph sz="half" idx="2"/>
          </p:nvPr>
        </p:nvSpPr>
        <p:spPr>
          <a:xfrm>
            <a:off x="4445000" y="1600200"/>
            <a:ext cx="4699000" cy="5257800"/>
          </a:xfrm>
        </p:spPr>
        <p:txBody>
          <a:bodyPr>
            <a:normAutofit fontScale="77500" lnSpcReduction="20000"/>
          </a:bodyPr>
          <a:lstStyle/>
          <a:p>
            <a:r>
              <a:rPr lang="en-US" dirty="0" smtClean="0"/>
              <a:t>Showery, bright intervals</a:t>
            </a:r>
          </a:p>
          <a:p>
            <a:r>
              <a:rPr lang="en-US" dirty="0" smtClean="0"/>
              <a:t>Showery, becoming more unsettled</a:t>
            </a:r>
          </a:p>
          <a:p>
            <a:r>
              <a:rPr lang="en-US" dirty="0" smtClean="0"/>
              <a:t>Changeable, some rain</a:t>
            </a:r>
          </a:p>
          <a:p>
            <a:r>
              <a:rPr lang="en-US" dirty="0" smtClean="0"/>
              <a:t>Unsettled, short fine intervals</a:t>
            </a:r>
          </a:p>
          <a:p>
            <a:r>
              <a:rPr lang="en-US" dirty="0" smtClean="0"/>
              <a:t>Unsettled, rain later</a:t>
            </a:r>
          </a:p>
          <a:p>
            <a:r>
              <a:rPr lang="en-US" dirty="0" smtClean="0"/>
              <a:t>Unsettled, rain at times</a:t>
            </a:r>
          </a:p>
          <a:p>
            <a:r>
              <a:rPr lang="en-US" dirty="0" smtClean="0"/>
              <a:t>Very unsettled, finer at times</a:t>
            </a:r>
          </a:p>
          <a:p>
            <a:r>
              <a:rPr lang="en-US" dirty="0" smtClean="0"/>
              <a:t>Rain at times, worse later</a:t>
            </a:r>
          </a:p>
          <a:p>
            <a:r>
              <a:rPr lang="en-US" dirty="0" smtClean="0"/>
              <a:t>Rain at times, becoming v. unsettled</a:t>
            </a:r>
          </a:p>
          <a:p>
            <a:r>
              <a:rPr lang="en-US" dirty="0" smtClean="0"/>
              <a:t>Rain at frequent intervals</a:t>
            </a:r>
          </a:p>
          <a:p>
            <a:r>
              <a:rPr lang="en-US" dirty="0" smtClean="0"/>
              <a:t>Very unsettled, rain</a:t>
            </a:r>
          </a:p>
          <a:p>
            <a:r>
              <a:rPr lang="en-US" dirty="0" smtClean="0"/>
              <a:t>Stormy, </a:t>
            </a:r>
            <a:r>
              <a:rPr lang="en-US" dirty="0" err="1" smtClean="0"/>
              <a:t>poss</a:t>
            </a:r>
            <a:r>
              <a:rPr lang="en-US" dirty="0" smtClean="0"/>
              <a:t> improving</a:t>
            </a:r>
          </a:p>
          <a:p>
            <a:r>
              <a:rPr lang="en-US" dirty="0" smtClean="0"/>
              <a:t>Stormy, much rain</a:t>
            </a:r>
          </a:p>
          <a:p>
            <a:endParaRPr lang="en-US" dirty="0"/>
          </a:p>
        </p:txBody>
      </p:sp>
    </p:spTree>
    <p:extLst>
      <p:ext uri="{BB962C8B-B14F-4D97-AF65-F5344CB8AC3E}">
        <p14:creationId xmlns:p14="http://schemas.microsoft.com/office/powerpoint/2010/main" val="22099054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else?</a:t>
            </a:r>
            <a:endParaRPr lang="en-US" dirty="0"/>
          </a:p>
        </p:txBody>
      </p:sp>
      <p:sp>
        <p:nvSpPr>
          <p:cNvPr id="3" name="Content Placeholder 2"/>
          <p:cNvSpPr>
            <a:spLocks noGrp="1"/>
          </p:cNvSpPr>
          <p:nvPr>
            <p:ph idx="1"/>
          </p:nvPr>
        </p:nvSpPr>
        <p:spPr/>
        <p:txBody>
          <a:bodyPr>
            <a:normAutofit/>
          </a:bodyPr>
          <a:lstStyle/>
          <a:p>
            <a:r>
              <a:rPr lang="en-US" dirty="0" smtClean="0"/>
              <a:t>Sunrise / sunset</a:t>
            </a:r>
          </a:p>
          <a:p>
            <a:r>
              <a:rPr lang="en-US" dirty="0" smtClean="0"/>
              <a:t>Moon phase</a:t>
            </a:r>
          </a:p>
          <a:p>
            <a:endParaRPr lang="en-US" dirty="0" smtClean="0"/>
          </a:p>
        </p:txBody>
      </p:sp>
    </p:spTree>
    <p:extLst>
      <p:ext uri="{BB962C8B-B14F-4D97-AF65-F5344CB8AC3E}">
        <p14:creationId xmlns:p14="http://schemas.microsoft.com/office/powerpoint/2010/main" val="12821823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9721"/>
            <a:ext cx="8229600" cy="1143000"/>
          </a:xfrm>
        </p:spPr>
        <p:txBody>
          <a:bodyPr/>
          <a:lstStyle/>
          <a:p>
            <a:r>
              <a:rPr lang="en-US" dirty="0" smtClean="0"/>
              <a:t>Finished Web App</a:t>
            </a:r>
            <a:endParaRPr lang="en-US" dirty="0"/>
          </a:p>
        </p:txBody>
      </p:sp>
      <p:pic>
        <p:nvPicPr>
          <p:cNvPr id="5" name="Picture 4"/>
          <p:cNvPicPr>
            <a:picLocks noChangeAspect="1"/>
          </p:cNvPicPr>
          <p:nvPr/>
        </p:nvPicPr>
        <p:blipFill>
          <a:blip r:embed="rId2"/>
          <a:stretch>
            <a:fillRect/>
          </a:stretch>
        </p:blipFill>
        <p:spPr>
          <a:xfrm>
            <a:off x="2735033" y="1129393"/>
            <a:ext cx="3819071" cy="5728607"/>
          </a:xfrm>
          <a:prstGeom prst="rect">
            <a:avLst/>
          </a:prstGeom>
        </p:spPr>
      </p:pic>
      <p:sp>
        <p:nvSpPr>
          <p:cNvPr id="7" name="TextBox 6"/>
          <p:cNvSpPr txBox="1"/>
          <p:nvPr/>
        </p:nvSpPr>
        <p:spPr>
          <a:xfrm>
            <a:off x="1888497" y="1342573"/>
            <a:ext cx="871866" cy="369332"/>
          </a:xfrm>
          <a:prstGeom prst="rect">
            <a:avLst/>
          </a:prstGeom>
          <a:noFill/>
        </p:spPr>
        <p:txBody>
          <a:bodyPr wrap="none" rtlCol="0">
            <a:spAutoFit/>
          </a:bodyPr>
          <a:lstStyle/>
          <a:p>
            <a:r>
              <a:rPr lang="en-US" dirty="0" smtClean="0"/>
              <a:t>Sunrise</a:t>
            </a:r>
            <a:endParaRPr lang="en-US" dirty="0"/>
          </a:p>
        </p:txBody>
      </p:sp>
      <p:sp>
        <p:nvSpPr>
          <p:cNvPr id="8" name="TextBox 7"/>
          <p:cNvSpPr txBox="1"/>
          <p:nvPr/>
        </p:nvSpPr>
        <p:spPr>
          <a:xfrm>
            <a:off x="6522357" y="1333500"/>
            <a:ext cx="815736" cy="369332"/>
          </a:xfrm>
          <a:prstGeom prst="rect">
            <a:avLst/>
          </a:prstGeom>
          <a:noFill/>
        </p:spPr>
        <p:txBody>
          <a:bodyPr wrap="none" rtlCol="0">
            <a:spAutoFit/>
          </a:bodyPr>
          <a:lstStyle/>
          <a:p>
            <a:r>
              <a:rPr lang="en-US" dirty="0" smtClean="0"/>
              <a:t>Sunset</a:t>
            </a:r>
            <a:endParaRPr lang="en-US" dirty="0"/>
          </a:p>
        </p:txBody>
      </p:sp>
      <p:sp>
        <p:nvSpPr>
          <p:cNvPr id="9" name="TextBox 8"/>
          <p:cNvSpPr txBox="1"/>
          <p:nvPr/>
        </p:nvSpPr>
        <p:spPr>
          <a:xfrm>
            <a:off x="1430326" y="1578439"/>
            <a:ext cx="1330037" cy="369332"/>
          </a:xfrm>
          <a:prstGeom prst="rect">
            <a:avLst/>
          </a:prstGeom>
          <a:noFill/>
        </p:spPr>
        <p:txBody>
          <a:bodyPr wrap="none" rtlCol="0">
            <a:spAutoFit/>
          </a:bodyPr>
          <a:lstStyle/>
          <a:p>
            <a:r>
              <a:rPr lang="en-US" dirty="0" smtClean="0"/>
              <a:t>24 Hour low</a:t>
            </a:r>
            <a:endParaRPr lang="en-US" dirty="0"/>
          </a:p>
        </p:txBody>
      </p:sp>
      <p:sp>
        <p:nvSpPr>
          <p:cNvPr id="10" name="TextBox 9"/>
          <p:cNvSpPr txBox="1"/>
          <p:nvPr/>
        </p:nvSpPr>
        <p:spPr>
          <a:xfrm>
            <a:off x="6522357" y="1603832"/>
            <a:ext cx="1394507" cy="369332"/>
          </a:xfrm>
          <a:prstGeom prst="rect">
            <a:avLst/>
          </a:prstGeom>
          <a:noFill/>
        </p:spPr>
        <p:txBody>
          <a:bodyPr wrap="none" rtlCol="0">
            <a:spAutoFit/>
          </a:bodyPr>
          <a:lstStyle/>
          <a:p>
            <a:r>
              <a:rPr lang="en-US" dirty="0" smtClean="0"/>
              <a:t>24 Hour high</a:t>
            </a:r>
            <a:endParaRPr lang="en-US" dirty="0"/>
          </a:p>
        </p:txBody>
      </p:sp>
      <p:sp>
        <p:nvSpPr>
          <p:cNvPr id="11" name="TextBox 10"/>
          <p:cNvSpPr txBox="1"/>
          <p:nvPr/>
        </p:nvSpPr>
        <p:spPr>
          <a:xfrm>
            <a:off x="1173796" y="1823373"/>
            <a:ext cx="1586567" cy="369332"/>
          </a:xfrm>
          <a:prstGeom prst="rect">
            <a:avLst/>
          </a:prstGeom>
          <a:noFill/>
        </p:spPr>
        <p:txBody>
          <a:bodyPr wrap="none" rtlCol="0">
            <a:spAutoFit/>
          </a:bodyPr>
          <a:lstStyle/>
          <a:p>
            <a:r>
              <a:rPr lang="en-US" dirty="0" smtClean="0"/>
              <a:t>Phase of moon</a:t>
            </a:r>
            <a:endParaRPr lang="en-US" dirty="0"/>
          </a:p>
        </p:txBody>
      </p:sp>
      <p:sp>
        <p:nvSpPr>
          <p:cNvPr id="12" name="TextBox 11"/>
          <p:cNvSpPr txBox="1"/>
          <p:nvPr/>
        </p:nvSpPr>
        <p:spPr>
          <a:xfrm>
            <a:off x="608549" y="2113666"/>
            <a:ext cx="2151814" cy="369332"/>
          </a:xfrm>
          <a:prstGeom prst="rect">
            <a:avLst/>
          </a:prstGeom>
          <a:noFill/>
        </p:spPr>
        <p:txBody>
          <a:bodyPr wrap="none" rtlCol="0">
            <a:spAutoFit/>
          </a:bodyPr>
          <a:lstStyle/>
          <a:p>
            <a:r>
              <a:rPr lang="en-US" dirty="0" smtClean="0"/>
              <a:t>Time and Date (now)</a:t>
            </a:r>
            <a:endParaRPr lang="en-US" dirty="0"/>
          </a:p>
        </p:txBody>
      </p:sp>
      <p:sp>
        <p:nvSpPr>
          <p:cNvPr id="13" name="TextBox 12"/>
          <p:cNvSpPr txBox="1"/>
          <p:nvPr/>
        </p:nvSpPr>
        <p:spPr>
          <a:xfrm>
            <a:off x="6522357" y="2095503"/>
            <a:ext cx="1597275" cy="369332"/>
          </a:xfrm>
          <a:prstGeom prst="rect">
            <a:avLst/>
          </a:prstGeom>
          <a:noFill/>
        </p:spPr>
        <p:txBody>
          <a:bodyPr wrap="none" rtlCol="0">
            <a:spAutoFit/>
          </a:bodyPr>
          <a:lstStyle/>
          <a:p>
            <a:r>
              <a:rPr lang="en-US" dirty="0" smtClean="0"/>
              <a:t>Wind Direction</a:t>
            </a:r>
            <a:endParaRPr lang="en-US" dirty="0"/>
          </a:p>
        </p:txBody>
      </p:sp>
      <p:sp>
        <p:nvSpPr>
          <p:cNvPr id="14" name="TextBox 13"/>
          <p:cNvSpPr txBox="1"/>
          <p:nvPr/>
        </p:nvSpPr>
        <p:spPr>
          <a:xfrm>
            <a:off x="1460082" y="2621660"/>
            <a:ext cx="1300281" cy="369332"/>
          </a:xfrm>
          <a:prstGeom prst="rect">
            <a:avLst/>
          </a:prstGeom>
          <a:noFill/>
        </p:spPr>
        <p:txBody>
          <a:bodyPr wrap="none" rtlCol="0">
            <a:spAutoFit/>
          </a:bodyPr>
          <a:lstStyle/>
          <a:p>
            <a:r>
              <a:rPr lang="en-US" dirty="0" smtClean="0"/>
              <a:t>Wind speed</a:t>
            </a:r>
            <a:endParaRPr lang="en-US" dirty="0"/>
          </a:p>
        </p:txBody>
      </p:sp>
      <p:sp>
        <p:nvSpPr>
          <p:cNvPr id="15" name="TextBox 14"/>
          <p:cNvSpPr txBox="1"/>
          <p:nvPr/>
        </p:nvSpPr>
        <p:spPr>
          <a:xfrm>
            <a:off x="6522357" y="2612570"/>
            <a:ext cx="1525365" cy="369332"/>
          </a:xfrm>
          <a:prstGeom prst="rect">
            <a:avLst/>
          </a:prstGeom>
          <a:noFill/>
        </p:spPr>
        <p:txBody>
          <a:bodyPr wrap="none" rtlCol="0">
            <a:spAutoFit/>
          </a:bodyPr>
          <a:lstStyle/>
          <a:p>
            <a:r>
              <a:rPr lang="en-US" dirty="0"/>
              <a:t>Beaufort scale</a:t>
            </a:r>
          </a:p>
        </p:txBody>
      </p:sp>
      <p:sp>
        <p:nvSpPr>
          <p:cNvPr id="16" name="TextBox 15"/>
          <p:cNvSpPr txBox="1"/>
          <p:nvPr/>
        </p:nvSpPr>
        <p:spPr>
          <a:xfrm>
            <a:off x="6522357" y="3038928"/>
            <a:ext cx="1043876" cy="369332"/>
          </a:xfrm>
          <a:prstGeom prst="rect">
            <a:avLst/>
          </a:prstGeom>
          <a:noFill/>
        </p:spPr>
        <p:txBody>
          <a:bodyPr wrap="none" rtlCol="0">
            <a:spAutoFit/>
          </a:bodyPr>
          <a:lstStyle/>
          <a:p>
            <a:r>
              <a:rPr lang="en-US" dirty="0" smtClean="0"/>
              <a:t>Humidity</a:t>
            </a:r>
            <a:endParaRPr lang="en-US" dirty="0"/>
          </a:p>
        </p:txBody>
      </p:sp>
      <p:sp>
        <p:nvSpPr>
          <p:cNvPr id="17" name="TextBox 16"/>
          <p:cNvSpPr txBox="1"/>
          <p:nvPr/>
        </p:nvSpPr>
        <p:spPr>
          <a:xfrm>
            <a:off x="6522357" y="3356432"/>
            <a:ext cx="1719003" cy="369332"/>
          </a:xfrm>
          <a:prstGeom prst="rect">
            <a:avLst/>
          </a:prstGeom>
          <a:noFill/>
        </p:spPr>
        <p:txBody>
          <a:bodyPr wrap="none" rtlCol="0">
            <a:spAutoFit/>
          </a:bodyPr>
          <a:lstStyle/>
          <a:p>
            <a:r>
              <a:rPr lang="en-US" dirty="0" smtClean="0"/>
              <a:t>Hourly total rain</a:t>
            </a:r>
            <a:endParaRPr lang="en-US" dirty="0"/>
          </a:p>
        </p:txBody>
      </p:sp>
      <p:sp>
        <p:nvSpPr>
          <p:cNvPr id="18" name="TextBox 17"/>
          <p:cNvSpPr txBox="1"/>
          <p:nvPr/>
        </p:nvSpPr>
        <p:spPr>
          <a:xfrm>
            <a:off x="6522357" y="3663048"/>
            <a:ext cx="1825177" cy="369332"/>
          </a:xfrm>
          <a:prstGeom prst="rect">
            <a:avLst/>
          </a:prstGeom>
          <a:noFill/>
        </p:spPr>
        <p:txBody>
          <a:bodyPr wrap="none" rtlCol="0">
            <a:spAutoFit/>
          </a:bodyPr>
          <a:lstStyle/>
          <a:p>
            <a:r>
              <a:rPr lang="en-US" dirty="0" smtClean="0"/>
              <a:t>24 hour total rain</a:t>
            </a:r>
            <a:endParaRPr lang="en-US" dirty="0"/>
          </a:p>
        </p:txBody>
      </p:sp>
      <p:sp>
        <p:nvSpPr>
          <p:cNvPr id="19" name="TextBox 18"/>
          <p:cNvSpPr txBox="1"/>
          <p:nvPr/>
        </p:nvSpPr>
        <p:spPr>
          <a:xfrm>
            <a:off x="1342863" y="3066158"/>
            <a:ext cx="1417500" cy="369332"/>
          </a:xfrm>
          <a:prstGeom prst="rect">
            <a:avLst/>
          </a:prstGeom>
          <a:noFill/>
        </p:spPr>
        <p:txBody>
          <a:bodyPr wrap="none" rtlCol="0">
            <a:spAutoFit/>
          </a:bodyPr>
          <a:lstStyle/>
          <a:p>
            <a:r>
              <a:rPr lang="en-US" dirty="0" smtClean="0"/>
              <a:t>Temperature</a:t>
            </a:r>
            <a:endParaRPr lang="en-US" dirty="0"/>
          </a:p>
        </p:txBody>
      </p:sp>
      <p:sp>
        <p:nvSpPr>
          <p:cNvPr id="20" name="TextBox 19"/>
          <p:cNvSpPr txBox="1"/>
          <p:nvPr/>
        </p:nvSpPr>
        <p:spPr>
          <a:xfrm>
            <a:off x="616439" y="3454413"/>
            <a:ext cx="2143924" cy="369332"/>
          </a:xfrm>
          <a:prstGeom prst="rect">
            <a:avLst/>
          </a:prstGeom>
          <a:noFill/>
        </p:spPr>
        <p:txBody>
          <a:bodyPr wrap="none" rtlCol="0">
            <a:spAutoFit/>
          </a:bodyPr>
          <a:lstStyle/>
          <a:p>
            <a:r>
              <a:rPr lang="en-US" dirty="0" smtClean="0"/>
              <a:t>Temperature change</a:t>
            </a:r>
            <a:endParaRPr lang="en-US" dirty="0"/>
          </a:p>
        </p:txBody>
      </p:sp>
      <p:sp>
        <p:nvSpPr>
          <p:cNvPr id="21" name="TextBox 20"/>
          <p:cNvSpPr txBox="1"/>
          <p:nvPr/>
        </p:nvSpPr>
        <p:spPr>
          <a:xfrm>
            <a:off x="445231" y="3690276"/>
            <a:ext cx="2315132" cy="369332"/>
          </a:xfrm>
          <a:prstGeom prst="rect">
            <a:avLst/>
          </a:prstGeom>
          <a:noFill/>
        </p:spPr>
        <p:txBody>
          <a:bodyPr wrap="none" rtlCol="0">
            <a:spAutoFit/>
          </a:bodyPr>
          <a:lstStyle/>
          <a:p>
            <a:r>
              <a:rPr lang="en-US" dirty="0" smtClean="0"/>
              <a:t>Apparent temperature</a:t>
            </a:r>
            <a:endParaRPr lang="en-US" dirty="0"/>
          </a:p>
        </p:txBody>
      </p:sp>
      <p:sp>
        <p:nvSpPr>
          <p:cNvPr id="22" name="TextBox 21"/>
          <p:cNvSpPr txBox="1"/>
          <p:nvPr/>
        </p:nvSpPr>
        <p:spPr>
          <a:xfrm>
            <a:off x="21888" y="5778500"/>
            <a:ext cx="2738475" cy="369332"/>
          </a:xfrm>
          <a:prstGeom prst="rect">
            <a:avLst/>
          </a:prstGeom>
          <a:noFill/>
        </p:spPr>
        <p:txBody>
          <a:bodyPr wrap="none" rtlCol="0">
            <a:spAutoFit/>
          </a:bodyPr>
          <a:lstStyle/>
          <a:p>
            <a:r>
              <a:rPr lang="en-US" dirty="0" smtClean="0"/>
              <a:t>Sea level adjusted pressure</a:t>
            </a:r>
            <a:endParaRPr lang="en-US" dirty="0"/>
          </a:p>
        </p:txBody>
      </p:sp>
      <p:sp>
        <p:nvSpPr>
          <p:cNvPr id="23" name="TextBox 22"/>
          <p:cNvSpPr txBox="1"/>
          <p:nvPr/>
        </p:nvSpPr>
        <p:spPr>
          <a:xfrm>
            <a:off x="1037528" y="6012544"/>
            <a:ext cx="1722835" cy="369332"/>
          </a:xfrm>
          <a:prstGeom prst="rect">
            <a:avLst/>
          </a:prstGeom>
          <a:noFill/>
        </p:spPr>
        <p:txBody>
          <a:bodyPr wrap="none" rtlCol="0">
            <a:spAutoFit/>
          </a:bodyPr>
          <a:lstStyle/>
          <a:p>
            <a:r>
              <a:rPr lang="en-US" dirty="0" smtClean="0"/>
              <a:t>Pressure change</a:t>
            </a:r>
            <a:endParaRPr lang="en-US" dirty="0"/>
          </a:p>
        </p:txBody>
      </p:sp>
      <p:sp>
        <p:nvSpPr>
          <p:cNvPr id="24" name="TextBox 23"/>
          <p:cNvSpPr txBox="1"/>
          <p:nvPr/>
        </p:nvSpPr>
        <p:spPr>
          <a:xfrm>
            <a:off x="6522357" y="6068785"/>
            <a:ext cx="2005677" cy="369332"/>
          </a:xfrm>
          <a:prstGeom prst="rect">
            <a:avLst/>
          </a:prstGeom>
          <a:noFill/>
        </p:spPr>
        <p:txBody>
          <a:bodyPr wrap="none" rtlCol="0">
            <a:spAutoFit/>
          </a:bodyPr>
          <a:lstStyle/>
          <a:p>
            <a:r>
              <a:rPr lang="en-US" dirty="0" smtClean="0"/>
              <a:t>Base station details</a:t>
            </a:r>
            <a:endParaRPr lang="en-US" dirty="0"/>
          </a:p>
        </p:txBody>
      </p:sp>
      <p:sp>
        <p:nvSpPr>
          <p:cNvPr id="25" name="TextBox 24"/>
          <p:cNvSpPr txBox="1"/>
          <p:nvPr/>
        </p:nvSpPr>
        <p:spPr>
          <a:xfrm>
            <a:off x="6522357" y="5751283"/>
            <a:ext cx="1021095" cy="369332"/>
          </a:xfrm>
          <a:prstGeom prst="rect">
            <a:avLst/>
          </a:prstGeom>
          <a:noFill/>
        </p:spPr>
        <p:txBody>
          <a:bodyPr wrap="none" rtlCol="0">
            <a:spAutoFit/>
          </a:bodyPr>
          <a:lstStyle/>
          <a:p>
            <a:r>
              <a:rPr lang="en-US" dirty="0" smtClean="0"/>
              <a:t>Forecast</a:t>
            </a:r>
            <a:endParaRPr lang="en-US" dirty="0"/>
          </a:p>
        </p:txBody>
      </p:sp>
      <p:sp>
        <p:nvSpPr>
          <p:cNvPr id="26" name="TextBox 25"/>
          <p:cNvSpPr txBox="1"/>
          <p:nvPr/>
        </p:nvSpPr>
        <p:spPr>
          <a:xfrm>
            <a:off x="1601071" y="6243751"/>
            <a:ext cx="1159292" cy="369332"/>
          </a:xfrm>
          <a:prstGeom prst="rect">
            <a:avLst/>
          </a:prstGeom>
          <a:noFill/>
        </p:spPr>
        <p:txBody>
          <a:bodyPr wrap="none" rtlCol="0">
            <a:spAutoFit/>
          </a:bodyPr>
          <a:lstStyle/>
          <a:p>
            <a:r>
              <a:rPr lang="en-US" dirty="0" smtClean="0"/>
              <a:t>Dew point</a:t>
            </a:r>
            <a:endParaRPr lang="en-US" dirty="0"/>
          </a:p>
        </p:txBody>
      </p:sp>
      <p:cxnSp>
        <p:nvCxnSpPr>
          <p:cNvPr id="27" name="Straight Connector 26"/>
          <p:cNvCxnSpPr/>
          <p:nvPr/>
        </p:nvCxnSpPr>
        <p:spPr>
          <a:xfrm flipV="1">
            <a:off x="2751292" y="1552355"/>
            <a:ext cx="252467" cy="2097"/>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32" name="Straight Connector 31"/>
          <p:cNvCxnSpPr/>
          <p:nvPr/>
        </p:nvCxnSpPr>
        <p:spPr>
          <a:xfrm flipV="1">
            <a:off x="2739571" y="1623787"/>
            <a:ext cx="1224643" cy="154213"/>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36" name="Straight Connector 35"/>
          <p:cNvCxnSpPr/>
          <p:nvPr/>
        </p:nvCxnSpPr>
        <p:spPr>
          <a:xfrm flipV="1">
            <a:off x="2730500" y="1614715"/>
            <a:ext cx="1714500" cy="417285"/>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39" name="Straight Connector 38"/>
          <p:cNvCxnSpPr>
            <a:stCxn id="12" idx="3"/>
          </p:cNvCxnSpPr>
          <p:nvPr/>
        </p:nvCxnSpPr>
        <p:spPr>
          <a:xfrm flipV="1">
            <a:off x="2760363" y="1903188"/>
            <a:ext cx="902680" cy="395144"/>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41" name="Straight Connector 40"/>
          <p:cNvCxnSpPr/>
          <p:nvPr/>
        </p:nvCxnSpPr>
        <p:spPr>
          <a:xfrm flipV="1">
            <a:off x="2740407" y="2820541"/>
            <a:ext cx="252467" cy="2097"/>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42" name="Straight Connector 41"/>
          <p:cNvCxnSpPr/>
          <p:nvPr/>
        </p:nvCxnSpPr>
        <p:spPr>
          <a:xfrm>
            <a:off x="2721429" y="3263227"/>
            <a:ext cx="414774" cy="1"/>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44" name="Straight Connector 43"/>
          <p:cNvCxnSpPr/>
          <p:nvPr/>
        </p:nvCxnSpPr>
        <p:spPr>
          <a:xfrm>
            <a:off x="2755900" y="3660555"/>
            <a:ext cx="219529" cy="4302"/>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46" name="Straight Connector 45"/>
          <p:cNvCxnSpPr/>
          <p:nvPr/>
        </p:nvCxnSpPr>
        <p:spPr>
          <a:xfrm>
            <a:off x="2739571" y="3898900"/>
            <a:ext cx="515258"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48" name="Straight Connector 47"/>
          <p:cNvCxnSpPr/>
          <p:nvPr/>
        </p:nvCxnSpPr>
        <p:spPr>
          <a:xfrm>
            <a:off x="2730500" y="5021943"/>
            <a:ext cx="1084943"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sp>
        <p:nvSpPr>
          <p:cNvPr id="50" name="TextBox 49"/>
          <p:cNvSpPr txBox="1"/>
          <p:nvPr/>
        </p:nvSpPr>
        <p:spPr>
          <a:xfrm>
            <a:off x="2008535" y="4831461"/>
            <a:ext cx="751828" cy="369332"/>
          </a:xfrm>
          <a:prstGeom prst="rect">
            <a:avLst/>
          </a:prstGeom>
          <a:noFill/>
        </p:spPr>
        <p:txBody>
          <a:bodyPr wrap="none" rtlCol="0">
            <a:spAutoFit/>
          </a:bodyPr>
          <a:lstStyle/>
          <a:p>
            <a:r>
              <a:rPr lang="en-US" dirty="0" smtClean="0"/>
              <a:t>Magic</a:t>
            </a:r>
            <a:endParaRPr lang="en-US" dirty="0"/>
          </a:p>
        </p:txBody>
      </p:sp>
      <p:cxnSp>
        <p:nvCxnSpPr>
          <p:cNvPr id="51" name="Straight Connector 50"/>
          <p:cNvCxnSpPr/>
          <p:nvPr/>
        </p:nvCxnSpPr>
        <p:spPr>
          <a:xfrm>
            <a:off x="2712357" y="5999843"/>
            <a:ext cx="330201"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53" name="Straight Connector 52"/>
          <p:cNvCxnSpPr>
            <a:stCxn id="23" idx="3"/>
          </p:cNvCxnSpPr>
          <p:nvPr/>
        </p:nvCxnSpPr>
        <p:spPr>
          <a:xfrm flipV="1">
            <a:off x="2760363" y="6070602"/>
            <a:ext cx="180595" cy="126608"/>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55" name="Straight Connector 54"/>
          <p:cNvCxnSpPr/>
          <p:nvPr/>
        </p:nvCxnSpPr>
        <p:spPr>
          <a:xfrm flipV="1">
            <a:off x="2721429" y="6279243"/>
            <a:ext cx="391886" cy="161471"/>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57" name="Straight Connector 56"/>
          <p:cNvCxnSpPr/>
          <p:nvPr/>
        </p:nvCxnSpPr>
        <p:spPr>
          <a:xfrm flipH="1" flipV="1">
            <a:off x="6369163" y="1540078"/>
            <a:ext cx="144123" cy="11136"/>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59" name="Straight Connector 58"/>
          <p:cNvCxnSpPr/>
          <p:nvPr/>
        </p:nvCxnSpPr>
        <p:spPr>
          <a:xfrm flipH="1" flipV="1">
            <a:off x="5296921" y="1583621"/>
            <a:ext cx="1216365" cy="212522"/>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65" name="Straight Connector 64"/>
          <p:cNvCxnSpPr/>
          <p:nvPr/>
        </p:nvCxnSpPr>
        <p:spPr>
          <a:xfrm flipH="1">
            <a:off x="5307806" y="2311149"/>
            <a:ext cx="1214551"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67" name="Straight Connector 66"/>
          <p:cNvCxnSpPr>
            <a:stCxn id="15" idx="1"/>
          </p:cNvCxnSpPr>
          <p:nvPr/>
        </p:nvCxnSpPr>
        <p:spPr>
          <a:xfrm flipH="1">
            <a:off x="6303851" y="2797236"/>
            <a:ext cx="218506" cy="1955"/>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70" name="Straight Connector 69"/>
          <p:cNvCxnSpPr>
            <a:stCxn id="16" idx="1"/>
          </p:cNvCxnSpPr>
          <p:nvPr/>
        </p:nvCxnSpPr>
        <p:spPr>
          <a:xfrm flipH="1">
            <a:off x="5939179" y="3223594"/>
            <a:ext cx="583178" cy="18283"/>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72" name="Straight Connector 71"/>
          <p:cNvCxnSpPr/>
          <p:nvPr/>
        </p:nvCxnSpPr>
        <p:spPr>
          <a:xfrm flipH="1">
            <a:off x="6164150" y="3546617"/>
            <a:ext cx="349136" cy="10946"/>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74" name="Straight Connector 73"/>
          <p:cNvCxnSpPr/>
          <p:nvPr/>
        </p:nvCxnSpPr>
        <p:spPr>
          <a:xfrm flipH="1">
            <a:off x="6389122" y="3869072"/>
            <a:ext cx="133235" cy="4177"/>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76" name="Straight Connector 75"/>
          <p:cNvCxnSpPr/>
          <p:nvPr/>
        </p:nvCxnSpPr>
        <p:spPr>
          <a:xfrm flipH="1">
            <a:off x="6352836" y="5971652"/>
            <a:ext cx="196735" cy="6168"/>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78" name="Straight Connector 77"/>
          <p:cNvCxnSpPr>
            <a:stCxn id="24" idx="1"/>
          </p:cNvCxnSpPr>
          <p:nvPr/>
        </p:nvCxnSpPr>
        <p:spPr>
          <a:xfrm flipH="1">
            <a:off x="6224023" y="6253451"/>
            <a:ext cx="298334" cy="3768"/>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sp>
        <p:nvSpPr>
          <p:cNvPr id="80" name="TextBox 79"/>
          <p:cNvSpPr txBox="1"/>
          <p:nvPr/>
        </p:nvSpPr>
        <p:spPr>
          <a:xfrm>
            <a:off x="6522357" y="6422571"/>
            <a:ext cx="902185" cy="369332"/>
          </a:xfrm>
          <a:prstGeom prst="rect">
            <a:avLst/>
          </a:prstGeom>
          <a:noFill/>
        </p:spPr>
        <p:txBody>
          <a:bodyPr wrap="none" rtlCol="0">
            <a:spAutoFit/>
          </a:bodyPr>
          <a:lstStyle/>
          <a:p>
            <a:r>
              <a:rPr lang="en-US" dirty="0" smtClean="0">
                <a:solidFill>
                  <a:srgbClr val="FFFF00"/>
                </a:solidFill>
              </a:rPr>
              <a:t>Refresh</a:t>
            </a:r>
            <a:endParaRPr lang="en-US" dirty="0">
              <a:solidFill>
                <a:srgbClr val="FFFF00"/>
              </a:solidFill>
            </a:endParaRPr>
          </a:p>
        </p:txBody>
      </p:sp>
      <p:cxnSp>
        <p:nvCxnSpPr>
          <p:cNvPr id="81" name="Straight Connector 80"/>
          <p:cNvCxnSpPr/>
          <p:nvPr/>
        </p:nvCxnSpPr>
        <p:spPr>
          <a:xfrm flipH="1">
            <a:off x="6431643" y="6636405"/>
            <a:ext cx="117940" cy="3881"/>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83" name="Straight Connector 82"/>
          <p:cNvCxnSpPr/>
          <p:nvPr/>
        </p:nvCxnSpPr>
        <p:spPr>
          <a:xfrm>
            <a:off x="2712357" y="6685643"/>
            <a:ext cx="148773" cy="3628"/>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sp>
        <p:nvSpPr>
          <p:cNvPr id="84" name="TextBox 83"/>
          <p:cNvSpPr txBox="1"/>
          <p:nvPr/>
        </p:nvSpPr>
        <p:spPr>
          <a:xfrm>
            <a:off x="1906193" y="6488668"/>
            <a:ext cx="854170" cy="369332"/>
          </a:xfrm>
          <a:prstGeom prst="rect">
            <a:avLst/>
          </a:prstGeom>
          <a:noFill/>
        </p:spPr>
        <p:txBody>
          <a:bodyPr wrap="none" rtlCol="0">
            <a:spAutoFit/>
          </a:bodyPr>
          <a:lstStyle/>
          <a:p>
            <a:r>
              <a:rPr lang="en-US" dirty="0" smtClean="0">
                <a:solidFill>
                  <a:srgbClr val="FFFF00"/>
                </a:solidFill>
              </a:rPr>
              <a:t>Graphs</a:t>
            </a:r>
            <a:endParaRPr lang="en-US" dirty="0">
              <a:solidFill>
                <a:srgbClr val="FFFF00"/>
              </a:solidFill>
            </a:endParaRPr>
          </a:p>
        </p:txBody>
      </p:sp>
    </p:spTree>
    <p:extLst>
      <p:ext uri="{BB962C8B-B14F-4D97-AF65-F5344CB8AC3E}">
        <p14:creationId xmlns:p14="http://schemas.microsoft.com/office/powerpoint/2010/main" val="3198592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USB Wireless Weather Station</a:t>
            </a:r>
            <a:endParaRPr lang="en-US" dirty="0"/>
          </a:p>
        </p:txBody>
      </p:sp>
      <p:pic>
        <p:nvPicPr>
          <p:cNvPr id="4" name="Picture 3"/>
          <p:cNvPicPr>
            <a:picLocks noChangeAspect="1"/>
          </p:cNvPicPr>
          <p:nvPr/>
        </p:nvPicPr>
        <p:blipFill>
          <a:blip r:embed="rId2"/>
          <a:stretch>
            <a:fillRect/>
          </a:stretch>
        </p:blipFill>
        <p:spPr>
          <a:xfrm>
            <a:off x="1647500" y="1341636"/>
            <a:ext cx="5849000" cy="5423795"/>
          </a:xfrm>
          <a:prstGeom prst="rect">
            <a:avLst/>
          </a:prstGeom>
        </p:spPr>
      </p:pic>
    </p:spTree>
    <p:extLst>
      <p:ext uri="{BB962C8B-B14F-4D97-AF65-F5344CB8AC3E}">
        <p14:creationId xmlns:p14="http://schemas.microsoft.com/office/powerpoint/2010/main" val="25967862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USB Wireless Weather Station</a:t>
            </a:r>
            <a:endParaRPr lang="en-US" dirty="0"/>
          </a:p>
        </p:txBody>
      </p:sp>
      <p:sp>
        <p:nvSpPr>
          <p:cNvPr id="3" name="Content Placeholder 2"/>
          <p:cNvSpPr>
            <a:spLocks noGrp="1"/>
          </p:cNvSpPr>
          <p:nvPr>
            <p:ph idx="1"/>
          </p:nvPr>
        </p:nvSpPr>
        <p:spPr/>
        <p:txBody>
          <a:bodyPr>
            <a:normAutofit/>
          </a:bodyPr>
          <a:lstStyle/>
          <a:p>
            <a:r>
              <a:rPr lang="en-US" dirty="0" smtClean="0"/>
              <a:t>Temperature</a:t>
            </a:r>
          </a:p>
          <a:p>
            <a:r>
              <a:rPr lang="en-US" dirty="0" smtClean="0"/>
              <a:t>Humidity</a:t>
            </a:r>
          </a:p>
          <a:p>
            <a:r>
              <a:rPr lang="en-US" dirty="0" smtClean="0"/>
              <a:t>Cumulative rainfall</a:t>
            </a:r>
          </a:p>
          <a:p>
            <a:r>
              <a:rPr lang="en-US" dirty="0" smtClean="0"/>
              <a:t>Wind speed</a:t>
            </a:r>
          </a:p>
          <a:p>
            <a:r>
              <a:rPr lang="en-US" dirty="0" smtClean="0"/>
              <a:t>Wind direction</a:t>
            </a:r>
          </a:p>
          <a:p>
            <a:r>
              <a:rPr lang="en-US" dirty="0" smtClean="0"/>
              <a:t>Absolute air pressure</a:t>
            </a:r>
          </a:p>
        </p:txBody>
      </p:sp>
      <p:pic>
        <p:nvPicPr>
          <p:cNvPr id="6" name="Picture 5"/>
          <p:cNvPicPr>
            <a:picLocks noChangeAspect="1"/>
          </p:cNvPicPr>
          <p:nvPr/>
        </p:nvPicPr>
        <p:blipFill>
          <a:blip r:embed="rId2"/>
          <a:stretch>
            <a:fillRect/>
          </a:stretch>
        </p:blipFill>
        <p:spPr>
          <a:xfrm>
            <a:off x="6561568" y="1270082"/>
            <a:ext cx="2582432" cy="5587917"/>
          </a:xfrm>
          <a:prstGeom prst="rect">
            <a:avLst/>
          </a:prstGeom>
        </p:spPr>
      </p:pic>
    </p:spTree>
    <p:extLst>
      <p:ext uri="{BB962C8B-B14F-4D97-AF65-F5344CB8AC3E}">
        <p14:creationId xmlns:p14="http://schemas.microsoft.com/office/powerpoint/2010/main" val="2095794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Remote Sensor</a:t>
            </a:r>
            <a:endParaRPr lang="en-US" dirty="0"/>
          </a:p>
        </p:txBody>
      </p:sp>
      <p:pic>
        <p:nvPicPr>
          <p:cNvPr id="4" name="Picture 3"/>
          <p:cNvPicPr>
            <a:picLocks noChangeAspect="1"/>
          </p:cNvPicPr>
          <p:nvPr/>
        </p:nvPicPr>
        <p:blipFill>
          <a:blip r:embed="rId2"/>
          <a:stretch>
            <a:fillRect/>
          </a:stretch>
        </p:blipFill>
        <p:spPr>
          <a:xfrm>
            <a:off x="2532253" y="1478192"/>
            <a:ext cx="4019156" cy="5379808"/>
          </a:xfrm>
          <a:prstGeom prst="rect">
            <a:avLst/>
          </a:prstGeom>
        </p:spPr>
      </p:pic>
      <p:sp>
        <p:nvSpPr>
          <p:cNvPr id="5" name="TextBox 4"/>
          <p:cNvSpPr txBox="1"/>
          <p:nvPr/>
        </p:nvSpPr>
        <p:spPr>
          <a:xfrm>
            <a:off x="1183431" y="2960541"/>
            <a:ext cx="1329022" cy="369332"/>
          </a:xfrm>
          <a:prstGeom prst="rect">
            <a:avLst/>
          </a:prstGeom>
          <a:noFill/>
        </p:spPr>
        <p:txBody>
          <a:bodyPr wrap="none" rtlCol="0">
            <a:spAutoFit/>
          </a:bodyPr>
          <a:lstStyle/>
          <a:p>
            <a:r>
              <a:rPr lang="en-US" dirty="0">
                <a:solidFill>
                  <a:srgbClr val="FFFF00"/>
                </a:solidFill>
              </a:rPr>
              <a:t>P</a:t>
            </a:r>
            <a:r>
              <a:rPr lang="en-US" dirty="0" smtClean="0">
                <a:solidFill>
                  <a:srgbClr val="FFFF00"/>
                </a:solidFill>
              </a:rPr>
              <a:t>luviometer</a:t>
            </a:r>
            <a:endParaRPr lang="en-US" dirty="0">
              <a:solidFill>
                <a:srgbClr val="FFFF00"/>
              </a:solidFill>
            </a:endParaRPr>
          </a:p>
        </p:txBody>
      </p:sp>
      <p:sp>
        <p:nvSpPr>
          <p:cNvPr id="6" name="TextBox 5"/>
          <p:cNvSpPr txBox="1"/>
          <p:nvPr/>
        </p:nvSpPr>
        <p:spPr>
          <a:xfrm>
            <a:off x="1099875" y="3338817"/>
            <a:ext cx="1432378" cy="369332"/>
          </a:xfrm>
          <a:prstGeom prst="rect">
            <a:avLst/>
          </a:prstGeom>
          <a:noFill/>
        </p:spPr>
        <p:txBody>
          <a:bodyPr wrap="none" rtlCol="0">
            <a:spAutoFit/>
          </a:bodyPr>
          <a:lstStyle/>
          <a:p>
            <a:r>
              <a:rPr lang="en-US" dirty="0">
                <a:solidFill>
                  <a:srgbClr val="FFFF00"/>
                </a:solidFill>
              </a:rPr>
              <a:t>Anemometer</a:t>
            </a:r>
          </a:p>
        </p:txBody>
      </p:sp>
      <p:sp>
        <p:nvSpPr>
          <p:cNvPr id="7" name="TextBox 6"/>
          <p:cNvSpPr txBox="1"/>
          <p:nvPr/>
        </p:nvSpPr>
        <p:spPr>
          <a:xfrm>
            <a:off x="1869917" y="2314662"/>
            <a:ext cx="662336" cy="369332"/>
          </a:xfrm>
          <a:prstGeom prst="rect">
            <a:avLst/>
          </a:prstGeom>
          <a:noFill/>
        </p:spPr>
        <p:txBody>
          <a:bodyPr wrap="none" rtlCol="0">
            <a:spAutoFit/>
          </a:bodyPr>
          <a:lstStyle/>
          <a:p>
            <a:r>
              <a:rPr lang="en-US" dirty="0" smtClean="0">
                <a:solidFill>
                  <a:srgbClr val="FFFF00"/>
                </a:solidFill>
              </a:rPr>
              <a:t>Vane</a:t>
            </a:r>
            <a:endParaRPr lang="en-US" dirty="0">
              <a:solidFill>
                <a:srgbClr val="FFFF00"/>
              </a:solidFill>
            </a:endParaRPr>
          </a:p>
        </p:txBody>
      </p:sp>
      <p:sp>
        <p:nvSpPr>
          <p:cNvPr id="8" name="TextBox 7"/>
          <p:cNvSpPr txBox="1"/>
          <p:nvPr/>
        </p:nvSpPr>
        <p:spPr>
          <a:xfrm>
            <a:off x="6551409" y="4016884"/>
            <a:ext cx="1492716" cy="369332"/>
          </a:xfrm>
          <a:prstGeom prst="rect">
            <a:avLst/>
          </a:prstGeom>
          <a:noFill/>
        </p:spPr>
        <p:txBody>
          <a:bodyPr wrap="none" rtlCol="0">
            <a:spAutoFit/>
          </a:bodyPr>
          <a:lstStyle/>
          <a:p>
            <a:r>
              <a:rPr lang="en-US" dirty="0">
                <a:solidFill>
                  <a:srgbClr val="FFFF00"/>
                </a:solidFill>
              </a:rPr>
              <a:t>T</a:t>
            </a:r>
            <a:r>
              <a:rPr lang="en-US" dirty="0" smtClean="0">
                <a:solidFill>
                  <a:srgbClr val="FFFF00"/>
                </a:solidFill>
              </a:rPr>
              <a:t>hermometer</a:t>
            </a:r>
            <a:endParaRPr lang="en-US" dirty="0">
              <a:solidFill>
                <a:srgbClr val="FFFF00"/>
              </a:solidFill>
            </a:endParaRPr>
          </a:p>
        </p:txBody>
      </p:sp>
      <p:sp>
        <p:nvSpPr>
          <p:cNvPr id="9" name="TextBox 8"/>
          <p:cNvSpPr txBox="1"/>
          <p:nvPr/>
        </p:nvSpPr>
        <p:spPr>
          <a:xfrm>
            <a:off x="6551409" y="4331155"/>
            <a:ext cx="1315722" cy="369332"/>
          </a:xfrm>
          <a:prstGeom prst="rect">
            <a:avLst/>
          </a:prstGeom>
          <a:noFill/>
        </p:spPr>
        <p:txBody>
          <a:bodyPr wrap="none" rtlCol="0">
            <a:spAutoFit/>
          </a:bodyPr>
          <a:lstStyle/>
          <a:p>
            <a:r>
              <a:rPr lang="en-US" dirty="0">
                <a:solidFill>
                  <a:srgbClr val="FFFF00"/>
                </a:solidFill>
              </a:rPr>
              <a:t>Hygrometer</a:t>
            </a:r>
          </a:p>
        </p:txBody>
      </p:sp>
      <p:cxnSp>
        <p:nvCxnSpPr>
          <p:cNvPr id="17" name="Straight Connector 16"/>
          <p:cNvCxnSpPr/>
          <p:nvPr/>
        </p:nvCxnSpPr>
        <p:spPr>
          <a:xfrm>
            <a:off x="2532253" y="2522998"/>
            <a:ext cx="1922934"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21" name="Straight Connector 20"/>
          <p:cNvCxnSpPr/>
          <p:nvPr/>
        </p:nvCxnSpPr>
        <p:spPr>
          <a:xfrm>
            <a:off x="2532253" y="3176278"/>
            <a:ext cx="760229"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24" name="Straight Connector 23"/>
          <p:cNvCxnSpPr/>
          <p:nvPr/>
        </p:nvCxnSpPr>
        <p:spPr>
          <a:xfrm>
            <a:off x="2512453" y="3552284"/>
            <a:ext cx="1674418"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28" name="Straight Connector 27"/>
          <p:cNvCxnSpPr/>
          <p:nvPr/>
        </p:nvCxnSpPr>
        <p:spPr>
          <a:xfrm flipH="1">
            <a:off x="5734163" y="4210494"/>
            <a:ext cx="817246"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30" name="Straight Connector 29"/>
          <p:cNvCxnSpPr/>
          <p:nvPr/>
        </p:nvCxnSpPr>
        <p:spPr>
          <a:xfrm flipH="1">
            <a:off x="5734163" y="4514947"/>
            <a:ext cx="817246"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sp>
        <p:nvSpPr>
          <p:cNvPr id="35" name="TextBox 34"/>
          <p:cNvSpPr txBox="1"/>
          <p:nvPr/>
        </p:nvSpPr>
        <p:spPr>
          <a:xfrm>
            <a:off x="6551409" y="3514539"/>
            <a:ext cx="1363399" cy="369332"/>
          </a:xfrm>
          <a:prstGeom prst="rect">
            <a:avLst/>
          </a:prstGeom>
          <a:noFill/>
        </p:spPr>
        <p:txBody>
          <a:bodyPr wrap="none" rtlCol="0">
            <a:spAutoFit/>
          </a:bodyPr>
          <a:lstStyle/>
          <a:p>
            <a:r>
              <a:rPr lang="en-US" dirty="0" smtClean="0">
                <a:solidFill>
                  <a:srgbClr val="FFFF00"/>
                </a:solidFill>
              </a:rPr>
              <a:t>Photovoltaic</a:t>
            </a:r>
            <a:endParaRPr lang="en-US" dirty="0">
              <a:solidFill>
                <a:srgbClr val="FFFF00"/>
              </a:solidFill>
            </a:endParaRPr>
          </a:p>
        </p:txBody>
      </p:sp>
      <p:cxnSp>
        <p:nvCxnSpPr>
          <p:cNvPr id="36" name="Straight Connector 35"/>
          <p:cNvCxnSpPr/>
          <p:nvPr/>
        </p:nvCxnSpPr>
        <p:spPr>
          <a:xfrm flipH="1">
            <a:off x="5734163" y="3708149"/>
            <a:ext cx="817246"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sp>
        <p:nvSpPr>
          <p:cNvPr id="37" name="TextBox 36"/>
          <p:cNvSpPr txBox="1"/>
          <p:nvPr/>
        </p:nvSpPr>
        <p:spPr>
          <a:xfrm>
            <a:off x="6551409" y="4798871"/>
            <a:ext cx="1278866" cy="369332"/>
          </a:xfrm>
          <a:prstGeom prst="rect">
            <a:avLst/>
          </a:prstGeom>
          <a:noFill/>
        </p:spPr>
        <p:txBody>
          <a:bodyPr wrap="none" rtlCol="0">
            <a:spAutoFit/>
          </a:bodyPr>
          <a:lstStyle/>
          <a:p>
            <a:r>
              <a:rPr lang="en-US" dirty="0" smtClean="0">
                <a:solidFill>
                  <a:srgbClr val="FFFF00"/>
                </a:solidFill>
              </a:rPr>
              <a:t>Transmitter</a:t>
            </a:r>
            <a:endParaRPr lang="en-US" dirty="0">
              <a:solidFill>
                <a:srgbClr val="FFFF00"/>
              </a:solidFill>
            </a:endParaRPr>
          </a:p>
        </p:txBody>
      </p:sp>
      <p:cxnSp>
        <p:nvCxnSpPr>
          <p:cNvPr id="38" name="Straight Connector 37"/>
          <p:cNvCxnSpPr/>
          <p:nvPr/>
        </p:nvCxnSpPr>
        <p:spPr>
          <a:xfrm flipH="1">
            <a:off x="5555285" y="5004583"/>
            <a:ext cx="996124"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8314884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Base Unit</a:t>
            </a:r>
            <a:endParaRPr lang="en-US" dirty="0"/>
          </a:p>
        </p:txBody>
      </p:sp>
      <p:grpSp>
        <p:nvGrpSpPr>
          <p:cNvPr id="26" name="Group 25"/>
          <p:cNvGrpSpPr/>
          <p:nvPr/>
        </p:nvGrpSpPr>
        <p:grpSpPr>
          <a:xfrm>
            <a:off x="203234" y="2343347"/>
            <a:ext cx="8737533" cy="3488256"/>
            <a:chOff x="203234" y="2343347"/>
            <a:chExt cx="8737533" cy="3488256"/>
          </a:xfrm>
        </p:grpSpPr>
        <p:pic>
          <p:nvPicPr>
            <p:cNvPr id="4" name="Picture 3"/>
            <p:cNvPicPr>
              <a:picLocks noChangeAspect="1"/>
            </p:cNvPicPr>
            <p:nvPr/>
          </p:nvPicPr>
          <p:blipFill>
            <a:blip r:embed="rId2"/>
            <a:stretch>
              <a:fillRect/>
            </a:stretch>
          </p:blipFill>
          <p:spPr>
            <a:xfrm>
              <a:off x="2698253" y="2343347"/>
              <a:ext cx="4656736" cy="3488256"/>
            </a:xfrm>
            <a:prstGeom prst="rect">
              <a:avLst/>
            </a:prstGeom>
          </p:spPr>
        </p:pic>
        <p:sp>
          <p:nvSpPr>
            <p:cNvPr id="6" name="TextBox 5"/>
            <p:cNvSpPr txBox="1"/>
            <p:nvPr/>
          </p:nvSpPr>
          <p:spPr>
            <a:xfrm>
              <a:off x="371975" y="2902990"/>
              <a:ext cx="2326278" cy="369332"/>
            </a:xfrm>
            <a:prstGeom prst="rect">
              <a:avLst/>
            </a:prstGeom>
            <a:noFill/>
          </p:spPr>
          <p:txBody>
            <a:bodyPr wrap="none" rtlCol="0">
              <a:spAutoFit/>
            </a:bodyPr>
            <a:lstStyle/>
            <a:p>
              <a:r>
                <a:rPr lang="en-US" dirty="0" smtClean="0">
                  <a:solidFill>
                    <a:srgbClr val="FFFF00"/>
                  </a:solidFill>
                </a:rPr>
                <a:t>Inside temp / humidity</a:t>
              </a:r>
              <a:endParaRPr lang="en-US" dirty="0">
                <a:solidFill>
                  <a:srgbClr val="FFFF00"/>
                </a:solidFill>
              </a:endParaRPr>
            </a:p>
          </p:txBody>
        </p:sp>
        <p:sp>
          <p:nvSpPr>
            <p:cNvPr id="7" name="TextBox 6"/>
            <p:cNvSpPr txBox="1"/>
            <p:nvPr/>
          </p:nvSpPr>
          <p:spPr>
            <a:xfrm>
              <a:off x="203234" y="3445027"/>
              <a:ext cx="2495019" cy="369332"/>
            </a:xfrm>
            <a:prstGeom prst="rect">
              <a:avLst/>
            </a:prstGeom>
            <a:noFill/>
          </p:spPr>
          <p:txBody>
            <a:bodyPr wrap="none" rtlCol="0">
              <a:spAutoFit/>
            </a:bodyPr>
            <a:lstStyle/>
            <a:p>
              <a:r>
                <a:rPr lang="en-US" dirty="0" smtClean="0">
                  <a:solidFill>
                    <a:srgbClr val="FFFF00"/>
                  </a:solidFill>
                </a:rPr>
                <a:t>Outside temp / humidity</a:t>
              </a:r>
              <a:endParaRPr lang="en-US" dirty="0">
                <a:solidFill>
                  <a:srgbClr val="FFFF00"/>
                </a:solidFill>
              </a:endParaRPr>
            </a:p>
          </p:txBody>
        </p:sp>
        <p:sp>
          <p:nvSpPr>
            <p:cNvPr id="8" name="TextBox 7"/>
            <p:cNvSpPr txBox="1"/>
            <p:nvPr/>
          </p:nvSpPr>
          <p:spPr>
            <a:xfrm>
              <a:off x="1946124" y="3982453"/>
              <a:ext cx="752129" cy="369332"/>
            </a:xfrm>
            <a:prstGeom prst="rect">
              <a:avLst/>
            </a:prstGeom>
            <a:noFill/>
          </p:spPr>
          <p:txBody>
            <a:bodyPr wrap="none" rtlCol="0">
              <a:spAutoFit/>
            </a:bodyPr>
            <a:lstStyle/>
            <a:p>
              <a:r>
                <a:rPr lang="en-US" dirty="0" smtClean="0">
                  <a:solidFill>
                    <a:srgbClr val="FFFF00"/>
                  </a:solidFill>
                </a:rPr>
                <a:t>Magic</a:t>
              </a:r>
              <a:endParaRPr lang="en-US" dirty="0">
                <a:solidFill>
                  <a:srgbClr val="FFFF00"/>
                </a:solidFill>
              </a:endParaRPr>
            </a:p>
          </p:txBody>
        </p:sp>
        <p:sp>
          <p:nvSpPr>
            <p:cNvPr id="9" name="TextBox 8"/>
            <p:cNvSpPr txBox="1"/>
            <p:nvPr/>
          </p:nvSpPr>
          <p:spPr>
            <a:xfrm>
              <a:off x="639652" y="4748333"/>
              <a:ext cx="2058601" cy="369332"/>
            </a:xfrm>
            <a:prstGeom prst="rect">
              <a:avLst/>
            </a:prstGeom>
            <a:noFill/>
          </p:spPr>
          <p:txBody>
            <a:bodyPr wrap="none" rtlCol="0">
              <a:spAutoFit/>
            </a:bodyPr>
            <a:lstStyle/>
            <a:p>
              <a:r>
                <a:rPr lang="en-US" dirty="0" smtClean="0">
                  <a:solidFill>
                    <a:srgbClr val="FFFF00"/>
                  </a:solidFill>
                </a:rPr>
                <a:t>Current Time / Date</a:t>
              </a:r>
            </a:p>
          </p:txBody>
        </p:sp>
        <p:sp>
          <p:nvSpPr>
            <p:cNvPr id="10" name="TextBox 9"/>
            <p:cNvSpPr txBox="1"/>
            <p:nvPr/>
          </p:nvSpPr>
          <p:spPr>
            <a:xfrm>
              <a:off x="7343492" y="2843720"/>
              <a:ext cx="1597275" cy="369332"/>
            </a:xfrm>
            <a:prstGeom prst="rect">
              <a:avLst/>
            </a:prstGeom>
            <a:noFill/>
          </p:spPr>
          <p:txBody>
            <a:bodyPr wrap="none" rtlCol="0">
              <a:spAutoFit/>
            </a:bodyPr>
            <a:lstStyle/>
            <a:p>
              <a:r>
                <a:rPr lang="en-US" dirty="0" smtClean="0">
                  <a:solidFill>
                    <a:srgbClr val="FFFF00"/>
                  </a:solidFill>
                </a:rPr>
                <a:t>Wind direction</a:t>
              </a:r>
            </a:p>
          </p:txBody>
        </p:sp>
        <p:sp>
          <p:nvSpPr>
            <p:cNvPr id="11" name="TextBox 10"/>
            <p:cNvSpPr txBox="1"/>
            <p:nvPr/>
          </p:nvSpPr>
          <p:spPr>
            <a:xfrm>
              <a:off x="7372346" y="3385084"/>
              <a:ext cx="1300281" cy="369332"/>
            </a:xfrm>
            <a:prstGeom prst="rect">
              <a:avLst/>
            </a:prstGeom>
            <a:noFill/>
          </p:spPr>
          <p:txBody>
            <a:bodyPr wrap="none" rtlCol="0">
              <a:spAutoFit/>
            </a:bodyPr>
            <a:lstStyle/>
            <a:p>
              <a:r>
                <a:rPr lang="en-US" dirty="0" smtClean="0">
                  <a:solidFill>
                    <a:srgbClr val="FFFF00"/>
                  </a:solidFill>
                </a:rPr>
                <a:t>Wind speed</a:t>
              </a:r>
            </a:p>
          </p:txBody>
        </p:sp>
        <p:sp>
          <p:nvSpPr>
            <p:cNvPr id="12" name="TextBox 11"/>
            <p:cNvSpPr txBox="1"/>
            <p:nvPr/>
          </p:nvSpPr>
          <p:spPr>
            <a:xfrm>
              <a:off x="7354989" y="3587990"/>
              <a:ext cx="594822" cy="369332"/>
            </a:xfrm>
            <a:prstGeom prst="rect">
              <a:avLst/>
            </a:prstGeom>
            <a:noFill/>
          </p:spPr>
          <p:txBody>
            <a:bodyPr wrap="none" rtlCol="0">
              <a:spAutoFit/>
            </a:bodyPr>
            <a:lstStyle/>
            <a:p>
              <a:r>
                <a:rPr lang="en-US" dirty="0" smtClean="0">
                  <a:solidFill>
                    <a:srgbClr val="FFFF00"/>
                  </a:solidFill>
                </a:rPr>
                <a:t>Rain</a:t>
              </a:r>
            </a:p>
          </p:txBody>
        </p:sp>
        <p:sp>
          <p:nvSpPr>
            <p:cNvPr id="13" name="TextBox 12"/>
            <p:cNvSpPr txBox="1"/>
            <p:nvPr/>
          </p:nvSpPr>
          <p:spPr>
            <a:xfrm>
              <a:off x="7372346" y="3974832"/>
              <a:ext cx="1317638" cy="369332"/>
            </a:xfrm>
            <a:prstGeom prst="rect">
              <a:avLst/>
            </a:prstGeom>
            <a:noFill/>
          </p:spPr>
          <p:txBody>
            <a:bodyPr wrap="none" rtlCol="0">
              <a:spAutoFit/>
            </a:bodyPr>
            <a:lstStyle/>
            <a:p>
              <a:r>
                <a:rPr lang="en-US" dirty="0" smtClean="0">
                  <a:solidFill>
                    <a:srgbClr val="FFFF00"/>
                  </a:solidFill>
                </a:rPr>
                <a:t>Air pressure</a:t>
              </a:r>
            </a:p>
          </p:txBody>
        </p:sp>
        <p:sp>
          <p:nvSpPr>
            <p:cNvPr id="14" name="TextBox 13"/>
            <p:cNvSpPr txBox="1"/>
            <p:nvPr/>
          </p:nvSpPr>
          <p:spPr>
            <a:xfrm>
              <a:off x="7372346" y="4367137"/>
              <a:ext cx="752129" cy="369332"/>
            </a:xfrm>
            <a:prstGeom prst="rect">
              <a:avLst/>
            </a:prstGeom>
            <a:noFill/>
          </p:spPr>
          <p:txBody>
            <a:bodyPr wrap="none" rtlCol="0">
              <a:spAutoFit/>
            </a:bodyPr>
            <a:lstStyle/>
            <a:p>
              <a:r>
                <a:rPr lang="en-US" dirty="0" smtClean="0">
                  <a:solidFill>
                    <a:srgbClr val="FFFF00"/>
                  </a:solidFill>
                </a:rPr>
                <a:t>Magic</a:t>
              </a:r>
            </a:p>
          </p:txBody>
        </p:sp>
        <p:sp>
          <p:nvSpPr>
            <p:cNvPr id="15" name="TextBox 14"/>
            <p:cNvSpPr txBox="1"/>
            <p:nvPr/>
          </p:nvSpPr>
          <p:spPr>
            <a:xfrm>
              <a:off x="7354989" y="4902384"/>
              <a:ext cx="1585778" cy="369332"/>
            </a:xfrm>
            <a:prstGeom prst="rect">
              <a:avLst/>
            </a:prstGeom>
            <a:noFill/>
          </p:spPr>
          <p:txBody>
            <a:bodyPr wrap="none" rtlCol="0">
              <a:spAutoFit/>
            </a:bodyPr>
            <a:lstStyle/>
            <a:p>
              <a:r>
                <a:rPr lang="en-US" dirty="0" smtClean="0">
                  <a:solidFill>
                    <a:srgbClr val="FFFF00"/>
                  </a:solidFill>
                </a:rPr>
                <a:t>Memory usage</a:t>
              </a:r>
            </a:p>
          </p:txBody>
        </p:sp>
        <p:cxnSp>
          <p:nvCxnSpPr>
            <p:cNvPr id="16" name="Straight Connector 15"/>
            <p:cNvCxnSpPr/>
            <p:nvPr/>
          </p:nvCxnSpPr>
          <p:spPr>
            <a:xfrm>
              <a:off x="2698253" y="3119922"/>
              <a:ext cx="1116869"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17" name="Straight Connector 16"/>
            <p:cNvCxnSpPr/>
            <p:nvPr/>
          </p:nvCxnSpPr>
          <p:spPr>
            <a:xfrm>
              <a:off x="2698253" y="3629693"/>
              <a:ext cx="1036728" cy="1745"/>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2697139" y="4167119"/>
              <a:ext cx="1060965" cy="28155"/>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19" name="Straight Connector 18"/>
            <p:cNvCxnSpPr/>
            <p:nvPr/>
          </p:nvCxnSpPr>
          <p:spPr>
            <a:xfrm>
              <a:off x="2698253" y="4937995"/>
              <a:ext cx="971880"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20" name="Straight Connector 19"/>
            <p:cNvCxnSpPr/>
            <p:nvPr/>
          </p:nvCxnSpPr>
          <p:spPr>
            <a:xfrm flipH="1">
              <a:off x="6238915" y="3028386"/>
              <a:ext cx="1116074"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21" name="Straight Connector 20"/>
            <p:cNvCxnSpPr/>
            <p:nvPr/>
          </p:nvCxnSpPr>
          <p:spPr>
            <a:xfrm flipH="1">
              <a:off x="6238915" y="3788995"/>
              <a:ext cx="1116074"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a:xfrm flipH="1">
              <a:off x="5574069" y="3629693"/>
              <a:ext cx="1780920"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23" name="Straight Connector 22"/>
            <p:cNvCxnSpPr/>
            <p:nvPr/>
          </p:nvCxnSpPr>
          <p:spPr>
            <a:xfrm flipH="1" flipV="1">
              <a:off x="5977251" y="4167119"/>
              <a:ext cx="1370703" cy="28155"/>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24" name="Straight Connector 23"/>
            <p:cNvCxnSpPr/>
            <p:nvPr/>
          </p:nvCxnSpPr>
          <p:spPr>
            <a:xfrm flipH="1">
              <a:off x="6174372" y="4561013"/>
              <a:ext cx="1180617" cy="0"/>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cxnSp>
          <p:nvCxnSpPr>
            <p:cNvPr id="25" name="Straight Connector 24"/>
            <p:cNvCxnSpPr/>
            <p:nvPr/>
          </p:nvCxnSpPr>
          <p:spPr>
            <a:xfrm flipH="1" flipV="1">
              <a:off x="6238915" y="5114540"/>
              <a:ext cx="1109039" cy="3125"/>
            </a:xfrm>
            <a:prstGeom prst="line">
              <a:avLst/>
            </a:prstGeom>
            <a:ln w="19050" cmpd="sng">
              <a:solidFill>
                <a:srgbClr val="FFFF00"/>
              </a:solidFill>
              <a:headEnd type="none"/>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829426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Thermometer</a:t>
            </a:r>
            <a:endParaRPr lang="en-US" dirty="0"/>
          </a:p>
        </p:txBody>
      </p:sp>
      <p:sp>
        <p:nvSpPr>
          <p:cNvPr id="3" name="Content Placeholder 2"/>
          <p:cNvSpPr>
            <a:spLocks noGrp="1"/>
          </p:cNvSpPr>
          <p:nvPr>
            <p:ph idx="1"/>
          </p:nvPr>
        </p:nvSpPr>
        <p:spPr>
          <a:xfrm>
            <a:off x="457200" y="1600200"/>
            <a:ext cx="8229600" cy="5257800"/>
          </a:xfrm>
        </p:spPr>
        <p:txBody>
          <a:bodyPr>
            <a:normAutofit fontScale="92500" lnSpcReduction="20000"/>
          </a:bodyPr>
          <a:lstStyle/>
          <a:p>
            <a:r>
              <a:rPr lang="en-US" dirty="0" err="1" smtClean="0"/>
              <a:t>Thermistor</a:t>
            </a:r>
            <a:endParaRPr lang="en-US" dirty="0" smtClean="0"/>
          </a:p>
          <a:p>
            <a:r>
              <a:rPr lang="en-US" dirty="0" smtClean="0"/>
              <a:t>The relationship between resistance and temperature is (1</a:t>
            </a:r>
            <a:r>
              <a:rPr lang="en-US" baseline="30000" dirty="0" smtClean="0"/>
              <a:t>st</a:t>
            </a:r>
            <a:r>
              <a:rPr lang="en-US" dirty="0" smtClean="0"/>
              <a:t> order) linear</a:t>
            </a:r>
          </a:p>
          <a:p>
            <a:pPr marL="0" indent="0">
              <a:buNone/>
            </a:pPr>
            <a:r>
              <a:rPr lang="en-US" dirty="0" smtClean="0"/>
              <a:t>						</a:t>
            </a:r>
            <a:r>
              <a:rPr lang="en-US" dirty="0" smtClean="0">
                <a:solidFill>
                  <a:schemeClr val="tx1"/>
                </a:solidFill>
                <a:latin typeface="Symbol" charset="2"/>
                <a:cs typeface="Symbol" charset="2"/>
              </a:rPr>
              <a:t>D</a:t>
            </a:r>
            <a:r>
              <a:rPr lang="en-US" dirty="0" smtClean="0">
                <a:solidFill>
                  <a:schemeClr val="tx1"/>
                </a:solidFill>
              </a:rPr>
              <a:t>R=</a:t>
            </a:r>
            <a:r>
              <a:rPr lang="en-US" dirty="0" err="1" smtClean="0">
                <a:solidFill>
                  <a:schemeClr val="tx1"/>
                </a:solidFill>
              </a:rPr>
              <a:t>k</a:t>
            </a:r>
            <a:r>
              <a:rPr lang="en-US" dirty="0" err="1" smtClean="0">
                <a:solidFill>
                  <a:schemeClr val="tx1"/>
                </a:solidFill>
                <a:latin typeface="Symbol" charset="2"/>
                <a:cs typeface="Symbol" charset="2"/>
              </a:rPr>
              <a:t>D</a:t>
            </a:r>
            <a:r>
              <a:rPr lang="en-US" dirty="0" err="1" smtClean="0">
                <a:solidFill>
                  <a:schemeClr val="tx1"/>
                </a:solidFill>
              </a:rPr>
              <a:t>T</a:t>
            </a:r>
            <a:endParaRPr lang="en-US" dirty="0" smtClean="0">
              <a:solidFill>
                <a:schemeClr val="tx1"/>
              </a:solidFill>
            </a:endParaRPr>
          </a:p>
          <a:p>
            <a:r>
              <a:rPr lang="en-US" dirty="0" smtClean="0"/>
              <a:t>k = temperature coefficient of resistance</a:t>
            </a:r>
          </a:p>
          <a:p>
            <a:pPr lvl="1"/>
            <a:r>
              <a:rPr lang="en-US" dirty="0" smtClean="0"/>
              <a:t>If we know </a:t>
            </a:r>
            <a:r>
              <a:rPr lang="en-US" b="1" i="1" dirty="0" smtClean="0"/>
              <a:t>R</a:t>
            </a:r>
            <a:r>
              <a:rPr lang="en-US" dirty="0" smtClean="0"/>
              <a:t> at a given temperature, and we know </a:t>
            </a:r>
            <a:r>
              <a:rPr lang="en-US" b="1" i="1" dirty="0" smtClean="0"/>
              <a:t>k</a:t>
            </a:r>
            <a:r>
              <a:rPr lang="en-US" dirty="0" smtClean="0"/>
              <a:t> then we can solve for </a:t>
            </a:r>
            <a:r>
              <a:rPr lang="en-US" b="1" i="1" dirty="0" smtClean="0"/>
              <a:t>T</a:t>
            </a:r>
            <a:r>
              <a:rPr lang="en-US" dirty="0" smtClean="0"/>
              <a:t>.</a:t>
            </a:r>
          </a:p>
          <a:p>
            <a:pPr lvl="3"/>
            <a:endParaRPr lang="en-US" dirty="0"/>
          </a:p>
          <a:p>
            <a:r>
              <a:rPr lang="en-US" dirty="0" smtClean="0"/>
              <a:t>The weather station is accurate to 0.1</a:t>
            </a:r>
            <a:r>
              <a:rPr lang="en-US" dirty="0"/>
              <a:t>°C</a:t>
            </a:r>
            <a:r>
              <a:rPr lang="en-US" dirty="0" smtClean="0"/>
              <a:t> For more accuracy (0.02° over 200</a:t>
            </a:r>
            <a:r>
              <a:rPr lang="en-US" dirty="0"/>
              <a:t>°</a:t>
            </a:r>
            <a:r>
              <a:rPr lang="en-US" dirty="0" smtClean="0"/>
              <a:t>C range) the </a:t>
            </a:r>
            <a:r>
              <a:rPr lang="en-US" dirty="0"/>
              <a:t>Steinhart–Hart </a:t>
            </a:r>
            <a:r>
              <a:rPr lang="en-US" dirty="0" smtClean="0"/>
              <a:t>equation is used:</a:t>
            </a:r>
          </a:p>
          <a:p>
            <a:pPr marL="0" indent="0">
              <a:buNone/>
            </a:pPr>
            <a:r>
              <a:rPr lang="en-US" dirty="0" smtClean="0">
                <a:solidFill>
                  <a:srgbClr val="FFFFFF"/>
                </a:solidFill>
              </a:rPr>
              <a:t>				1</a:t>
            </a:r>
            <a:r>
              <a:rPr lang="en-US" i="1" dirty="0">
                <a:solidFill>
                  <a:srgbClr val="FFFFFF"/>
                </a:solidFill>
              </a:rPr>
              <a:t>/T = A</a:t>
            </a:r>
            <a:r>
              <a:rPr lang="en-US" dirty="0">
                <a:solidFill>
                  <a:srgbClr val="FFFFFF"/>
                </a:solidFill>
              </a:rPr>
              <a:t>+</a:t>
            </a:r>
            <a:r>
              <a:rPr lang="en-US" i="1" dirty="0">
                <a:solidFill>
                  <a:srgbClr val="FFFFFF"/>
                </a:solidFill>
              </a:rPr>
              <a:t>B</a:t>
            </a:r>
            <a:r>
              <a:rPr lang="en-US" dirty="0">
                <a:solidFill>
                  <a:srgbClr val="FFFFFF"/>
                </a:solidFill>
              </a:rPr>
              <a:t> </a:t>
            </a:r>
            <a:r>
              <a:rPr lang="en-US" dirty="0" err="1">
                <a:solidFill>
                  <a:srgbClr val="FFFFFF"/>
                </a:solidFill>
              </a:rPr>
              <a:t>ln</a:t>
            </a:r>
            <a:r>
              <a:rPr lang="en-US" dirty="0">
                <a:solidFill>
                  <a:srgbClr val="FFFFFF"/>
                </a:solidFill>
              </a:rPr>
              <a:t>(</a:t>
            </a:r>
            <a:r>
              <a:rPr lang="en-US" i="1" dirty="0">
                <a:solidFill>
                  <a:srgbClr val="FFFFFF"/>
                </a:solidFill>
              </a:rPr>
              <a:t>R</a:t>
            </a:r>
            <a:r>
              <a:rPr lang="en-US" dirty="0">
                <a:solidFill>
                  <a:srgbClr val="FFFFFF"/>
                </a:solidFill>
              </a:rPr>
              <a:t>)+</a:t>
            </a:r>
            <a:r>
              <a:rPr lang="en-US" i="1" dirty="0">
                <a:solidFill>
                  <a:srgbClr val="FFFFFF"/>
                </a:solidFill>
              </a:rPr>
              <a:t>C</a:t>
            </a:r>
            <a:r>
              <a:rPr lang="en-US" dirty="0">
                <a:solidFill>
                  <a:srgbClr val="FFFFFF"/>
                </a:solidFill>
              </a:rPr>
              <a:t>(</a:t>
            </a:r>
            <a:r>
              <a:rPr lang="en-US" dirty="0" err="1">
                <a:solidFill>
                  <a:srgbClr val="FFFFFF"/>
                </a:solidFill>
              </a:rPr>
              <a:t>ln</a:t>
            </a:r>
            <a:r>
              <a:rPr lang="en-US" dirty="0">
                <a:solidFill>
                  <a:srgbClr val="FFFFFF"/>
                </a:solidFill>
              </a:rPr>
              <a:t>(</a:t>
            </a:r>
            <a:r>
              <a:rPr lang="en-US" i="1" dirty="0">
                <a:solidFill>
                  <a:srgbClr val="FFFFFF"/>
                </a:solidFill>
              </a:rPr>
              <a:t>R</a:t>
            </a:r>
            <a:r>
              <a:rPr lang="en-US" dirty="0">
                <a:solidFill>
                  <a:srgbClr val="FFFFFF"/>
                </a:solidFill>
              </a:rPr>
              <a:t>))</a:t>
            </a:r>
            <a:r>
              <a:rPr lang="en-US" baseline="30000" dirty="0" smtClean="0">
                <a:solidFill>
                  <a:srgbClr val="FFFFFF"/>
                </a:solidFill>
              </a:rPr>
              <a:t>3</a:t>
            </a:r>
          </a:p>
        </p:txBody>
      </p:sp>
      <p:grpSp>
        <p:nvGrpSpPr>
          <p:cNvPr id="8" name="Group 7"/>
          <p:cNvGrpSpPr/>
          <p:nvPr/>
        </p:nvGrpSpPr>
        <p:grpSpPr>
          <a:xfrm>
            <a:off x="6649407" y="30361"/>
            <a:ext cx="2494593" cy="2036698"/>
            <a:chOff x="6649407" y="30361"/>
            <a:chExt cx="2494593" cy="2036698"/>
          </a:xfrm>
        </p:grpSpPr>
        <p:pic>
          <p:nvPicPr>
            <p:cNvPr id="5" name="Picture 4"/>
            <p:cNvPicPr>
              <a:picLocks noChangeAspect="1"/>
            </p:cNvPicPr>
            <p:nvPr/>
          </p:nvPicPr>
          <p:blipFill>
            <a:blip r:embed="rId2"/>
            <a:stretch>
              <a:fillRect/>
            </a:stretch>
          </p:blipFill>
          <p:spPr>
            <a:xfrm>
              <a:off x="6912614" y="30361"/>
              <a:ext cx="1968179" cy="1775088"/>
            </a:xfrm>
            <a:prstGeom prst="rect">
              <a:avLst/>
            </a:prstGeom>
          </p:spPr>
        </p:pic>
        <p:sp>
          <p:nvSpPr>
            <p:cNvPr id="6" name="TextBox 5"/>
            <p:cNvSpPr txBox="1"/>
            <p:nvPr/>
          </p:nvSpPr>
          <p:spPr>
            <a:xfrm>
              <a:off x="6649407" y="1805449"/>
              <a:ext cx="2494593" cy="261610"/>
            </a:xfrm>
            <a:prstGeom prst="rect">
              <a:avLst/>
            </a:prstGeom>
            <a:noFill/>
          </p:spPr>
          <p:txBody>
            <a:bodyPr wrap="none" rtlCol="0">
              <a:spAutoFit/>
            </a:bodyPr>
            <a:lstStyle/>
            <a:p>
              <a:r>
                <a:rPr lang="en-US" sz="1100" dirty="0" smtClean="0">
                  <a:solidFill>
                    <a:srgbClr val="CCFFCC"/>
                  </a:solidFill>
                </a:rPr>
                <a:t>http</a:t>
              </a:r>
              <a:r>
                <a:rPr lang="en-US" sz="1100" dirty="0">
                  <a:solidFill>
                    <a:srgbClr val="CCFFCC"/>
                  </a:solidFill>
                </a:rPr>
                <a:t>://</a:t>
              </a:r>
              <a:r>
                <a:rPr lang="en-US" sz="1100" dirty="0" err="1">
                  <a:solidFill>
                    <a:srgbClr val="CCFFCC"/>
                  </a:solidFill>
                </a:rPr>
                <a:t>en.wikipedia.org</a:t>
              </a:r>
              <a:r>
                <a:rPr lang="en-US" sz="1100" dirty="0">
                  <a:solidFill>
                    <a:srgbClr val="CCFFCC"/>
                  </a:solidFill>
                </a:rPr>
                <a:t>/wiki/</a:t>
              </a:r>
              <a:r>
                <a:rPr lang="en-US" sz="1100" dirty="0" smtClean="0">
                  <a:solidFill>
                    <a:srgbClr val="CCFFCC"/>
                  </a:solidFill>
                </a:rPr>
                <a:t>Thermistor</a:t>
              </a:r>
              <a:endParaRPr lang="en-US" sz="1100" dirty="0">
                <a:solidFill>
                  <a:srgbClr val="CCFFCC"/>
                </a:solidFill>
              </a:endParaRPr>
            </a:p>
          </p:txBody>
        </p:sp>
      </p:grpSp>
    </p:spTree>
    <p:extLst>
      <p:ext uri="{BB962C8B-B14F-4D97-AF65-F5344CB8AC3E}">
        <p14:creationId xmlns:p14="http://schemas.microsoft.com/office/powerpoint/2010/main" val="103645459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Hygrometer</a:t>
            </a:r>
          </a:p>
        </p:txBody>
      </p:sp>
      <p:sp>
        <p:nvSpPr>
          <p:cNvPr id="3" name="Content Placeholder 2"/>
          <p:cNvSpPr>
            <a:spLocks noGrp="1"/>
          </p:cNvSpPr>
          <p:nvPr>
            <p:ph idx="1"/>
          </p:nvPr>
        </p:nvSpPr>
        <p:spPr/>
        <p:txBody>
          <a:bodyPr/>
          <a:lstStyle/>
          <a:p>
            <a:r>
              <a:rPr lang="en-US" dirty="0" smtClean="0"/>
              <a:t>Probably a capacitive </a:t>
            </a:r>
            <a:r>
              <a:rPr lang="en-US" dirty="0" err="1" smtClean="0"/>
              <a:t>humistor</a:t>
            </a:r>
            <a:endParaRPr lang="en-US" dirty="0" smtClean="0"/>
          </a:p>
          <a:p>
            <a:pPr lvl="1"/>
            <a:r>
              <a:rPr lang="en-US" dirty="0" smtClean="0"/>
              <a:t>The dielectric plate of a capacitor is made from a material that absorbs moisture and releases it into the capacitor thus changing its capacitive behavior</a:t>
            </a:r>
          </a:p>
          <a:p>
            <a:pPr lvl="1"/>
            <a:r>
              <a:rPr lang="en-US" dirty="0" smtClean="0"/>
              <a:t>To measure humidity, measure the capacitance of the device</a:t>
            </a:r>
          </a:p>
          <a:p>
            <a:pPr lvl="1"/>
            <a:r>
              <a:rPr lang="en-US" dirty="0" smtClean="0"/>
              <a:t>Modern versions come on a chip that does all the hard work</a:t>
            </a:r>
            <a:endParaRPr lang="en-US" dirty="0"/>
          </a:p>
        </p:txBody>
      </p:sp>
      <p:pic>
        <p:nvPicPr>
          <p:cNvPr id="5121" name="Picture 1"/>
          <p:cNvPicPr>
            <a:picLocks noChangeAspect="1" noChangeArrowheads="1"/>
          </p:cNvPicPr>
          <p:nvPr/>
        </p:nvPicPr>
        <p:blipFill>
          <a:blip r:embed="rId2"/>
          <a:srcRect/>
          <a:stretch>
            <a:fillRect/>
          </a:stretch>
        </p:blipFill>
        <p:spPr bwMode="auto">
          <a:xfrm>
            <a:off x="7629525" y="0"/>
            <a:ext cx="1514475" cy="2095500"/>
          </a:xfrm>
          <a:prstGeom prst="rect">
            <a:avLst/>
          </a:prstGeom>
          <a:noFill/>
          <a:ln w="9525">
            <a:noFill/>
            <a:miter lim="800000"/>
            <a:headEnd/>
            <a:tailEnd/>
          </a:ln>
        </p:spPr>
      </p:pic>
    </p:spTree>
    <p:extLst>
      <p:ext uri="{BB962C8B-B14F-4D97-AF65-F5344CB8AC3E}">
        <p14:creationId xmlns:p14="http://schemas.microsoft.com/office/powerpoint/2010/main" val="11562668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860</TotalTime>
  <Words>1662</Words>
  <Application>Microsoft Macintosh PowerPoint</Application>
  <PresentationFormat>On-screen Show (4:3)</PresentationFormat>
  <Paragraphs>294</Paragraphs>
  <Slides>35</Slides>
  <Notes>0</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Whether the weather be wet…</vt:lpstr>
      <vt:lpstr>Whether the weather be wet Or whether the weather be hot We’ll weather the weather Whatever the weather Whether we like it or not!</vt:lpstr>
      <vt:lpstr>Christmas 2013</vt:lpstr>
      <vt:lpstr>USB Wireless Weather Station</vt:lpstr>
      <vt:lpstr>USB Wireless Weather Station</vt:lpstr>
      <vt:lpstr>Remote Sensor</vt:lpstr>
      <vt:lpstr>Base Unit</vt:lpstr>
      <vt:lpstr>Thermometer</vt:lpstr>
      <vt:lpstr>Hygrometer</vt:lpstr>
      <vt:lpstr>Pluviometer</vt:lpstr>
      <vt:lpstr>Anemometer</vt:lpstr>
      <vt:lpstr>Vane</vt:lpstr>
      <vt:lpstr>Barometer</vt:lpstr>
      <vt:lpstr>Wire It Up</vt:lpstr>
      <vt:lpstr>Screw It Up</vt:lpstr>
      <vt:lpstr>Wireless Protocol</vt:lpstr>
      <vt:lpstr>Base Station</vt:lpstr>
      <vt:lpstr>USB Wireless Weather Station</vt:lpstr>
      <vt:lpstr>EasyWeather</vt:lpstr>
      <vt:lpstr>EasyWeather</vt:lpstr>
      <vt:lpstr>What I Want (Requirements)</vt:lpstr>
      <vt:lpstr>Hacking the USB Protocol</vt:lpstr>
      <vt:lpstr>i.MX6Q</vt:lpstr>
      <vt:lpstr>WH1080 USB HID Protocol</vt:lpstr>
      <vt:lpstr>WH1080 USB HID Protocol</vt:lpstr>
      <vt:lpstr>WH1080 USB HID Protocol</vt:lpstr>
      <vt:lpstr>Hack Time (Exploration)</vt:lpstr>
      <vt:lpstr>Wind Strength (Beaufort Scale)</vt:lpstr>
      <vt:lpstr>Apparent Temperature</vt:lpstr>
      <vt:lpstr>Apparent Temperature</vt:lpstr>
      <vt:lpstr>Dew Point</vt:lpstr>
      <vt:lpstr>Weather Forecasting</vt:lpstr>
      <vt:lpstr>Zambretti Forcasts</vt:lpstr>
      <vt:lpstr>What else?</vt:lpstr>
      <vt:lpstr>Finished Web App</vt:lpstr>
    </vt:vector>
  </TitlesOfParts>
  <Manager/>
  <Company>University of Otago</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Whether the weather be wet</dc:title>
  <dc:subject/>
  <dc:creator>Andrew Trotman</dc:creator>
  <cp:keywords/>
  <dc:description/>
  <cp:lastModifiedBy>Andrew Trotman</cp:lastModifiedBy>
  <cp:revision>111</cp:revision>
  <dcterms:created xsi:type="dcterms:W3CDTF">2014-03-03T02:49:30Z</dcterms:created>
  <dcterms:modified xsi:type="dcterms:W3CDTF">2014-03-06T03:50:24Z</dcterms:modified>
  <cp:category/>
</cp:coreProperties>
</file>

<file path=docProps/thumbnail.jpeg>
</file>